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30" r:id="rId4"/>
    <p:sldMasterId id="2147483737" r:id="rId5"/>
  </p:sldMasterIdLst>
  <p:notesMasterIdLst>
    <p:notesMasterId r:id="rId22"/>
  </p:notesMasterIdLst>
  <p:handoutMasterIdLst>
    <p:handoutMasterId r:id="rId23"/>
  </p:handoutMasterIdLst>
  <p:sldIdLst>
    <p:sldId id="370" r:id="rId6"/>
    <p:sldId id="381" r:id="rId7"/>
    <p:sldId id="386" r:id="rId8"/>
    <p:sldId id="380" r:id="rId9"/>
    <p:sldId id="385" r:id="rId10"/>
    <p:sldId id="365" r:id="rId11"/>
    <p:sldId id="324" r:id="rId12"/>
    <p:sldId id="372" r:id="rId13"/>
    <p:sldId id="373" r:id="rId14"/>
    <p:sldId id="374" r:id="rId15"/>
    <p:sldId id="376" r:id="rId16"/>
    <p:sldId id="378" r:id="rId17"/>
    <p:sldId id="390" r:id="rId18"/>
    <p:sldId id="392" r:id="rId19"/>
    <p:sldId id="384" r:id="rId20"/>
    <p:sldId id="354" r:id="rId21"/>
  </p:sldIdLst>
  <p:sldSz cx="9144000" cy="5143500" type="screen16x9"/>
  <p:notesSz cx="6858000" cy="9144000"/>
  <p:embeddedFontLst>
    <p:embeddedFont>
      <p:font typeface="Helvetica Neue Light" panose="020B060402020202020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Roboto Condensed"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2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BBB21"/>
    <a:srgbClr val="F162A3"/>
    <a:srgbClr val="F6B288"/>
    <a:srgbClr val="00AB92"/>
    <a:srgbClr val="F07F38"/>
    <a:srgbClr val="DC5F9F"/>
    <a:srgbClr val="13865C"/>
    <a:srgbClr val="D5438C"/>
    <a:srgbClr val="2881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5" autoAdjust="0"/>
    <p:restoredTop sz="84053" autoAdjust="0"/>
  </p:normalViewPr>
  <p:slideViewPr>
    <p:cSldViewPr snapToGrid="0">
      <p:cViewPr varScale="1">
        <p:scale>
          <a:sx n="72" d="100"/>
          <a:sy n="72" d="100"/>
        </p:scale>
        <p:origin x="1260" y="276"/>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11.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4EF88D-27F0-4CA9-B372-A6C360FD4A67}" type="datetimeFigureOut">
              <a:rPr lang="en-GB" smtClean="0"/>
              <a:t>07/07/2025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34970A-62E0-47F2-B67A-DA71919FBBCF}" type="slidenum">
              <a:rPr lang="en-GB" smtClean="0"/>
              <a:t>‹#›</a:t>
            </a:fld>
            <a:endParaRPr lang="en-GB"/>
          </a:p>
        </p:txBody>
      </p:sp>
    </p:spTree>
    <p:extLst>
      <p:ext uri="{BB962C8B-B14F-4D97-AF65-F5344CB8AC3E}">
        <p14:creationId xmlns:p14="http://schemas.microsoft.com/office/powerpoint/2010/main" val="4275206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43026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53672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3730458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02889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15087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38131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CFB17-9A71-9DF2-2455-F25D2F44C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6CAD0-13AE-D913-7B25-AF1A40452B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127491-25F3-40A1-29E7-9C372374E10E}"/>
              </a:ext>
            </a:extLst>
          </p:cNvPr>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20960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e86105573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e86105573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150000"/>
              </a:lnSpc>
              <a:buNone/>
            </a:pPr>
            <a:endParaRPr lang="en-GB" sz="1600" dirty="0"/>
          </a:p>
        </p:txBody>
      </p:sp>
    </p:spTree>
    <p:extLst>
      <p:ext uri="{BB962C8B-B14F-4D97-AF65-F5344CB8AC3E}">
        <p14:creationId xmlns:p14="http://schemas.microsoft.com/office/powerpoint/2010/main" val="1101383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76440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e86105573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e86105573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150000"/>
              </a:lnSpc>
              <a:buNone/>
            </a:pPr>
            <a:endParaRPr lang="en-GB" sz="1600" dirty="0"/>
          </a:p>
        </p:txBody>
      </p:sp>
    </p:spTree>
    <p:extLst>
      <p:ext uri="{BB962C8B-B14F-4D97-AF65-F5344CB8AC3E}">
        <p14:creationId xmlns:p14="http://schemas.microsoft.com/office/powerpoint/2010/main" val="240982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e86105573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e86105573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150000"/>
              </a:lnSpc>
              <a:buNone/>
            </a:pPr>
            <a:endParaRPr lang="en-GB" sz="1600" dirty="0"/>
          </a:p>
        </p:txBody>
      </p:sp>
    </p:spTree>
    <p:extLst>
      <p:ext uri="{BB962C8B-B14F-4D97-AF65-F5344CB8AC3E}">
        <p14:creationId xmlns:p14="http://schemas.microsoft.com/office/powerpoint/2010/main" val="144637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e86105573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e86105573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150000"/>
              </a:lnSpc>
              <a:buNone/>
            </a:pPr>
            <a:endParaRPr lang="en-GB" sz="1600" dirty="0"/>
          </a:p>
        </p:txBody>
      </p:sp>
    </p:spTree>
    <p:extLst>
      <p:ext uri="{BB962C8B-B14F-4D97-AF65-F5344CB8AC3E}">
        <p14:creationId xmlns:p14="http://schemas.microsoft.com/office/powerpoint/2010/main" val="3887864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e86105573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e86105573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150000"/>
              </a:lnSpc>
              <a:buNone/>
            </a:pPr>
            <a:endParaRPr lang="en-GB" sz="1600" dirty="0"/>
          </a:p>
        </p:txBody>
      </p:sp>
    </p:spTree>
    <p:extLst>
      <p:ext uri="{BB962C8B-B14F-4D97-AF65-F5344CB8AC3E}">
        <p14:creationId xmlns:p14="http://schemas.microsoft.com/office/powerpoint/2010/main" val="1936562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e86105573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e86105573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150000"/>
              </a:lnSpc>
              <a:buNone/>
            </a:pPr>
            <a:endParaRPr lang="en-GB"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0768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2178993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5"/>
        <p:cNvGrpSpPr/>
        <p:nvPr/>
      </p:nvGrpSpPr>
      <p:grpSpPr>
        <a:xfrm>
          <a:off x="0" y="0"/>
          <a:ext cx="0" cy="0"/>
          <a:chOff x="0" y="0"/>
          <a:chExt cx="0" cy="0"/>
        </a:xfrm>
      </p:grpSpPr>
      <p:sp>
        <p:nvSpPr>
          <p:cNvPr id="396" name="Google Shape;396;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7" name="Google Shape;397;p77"/>
          <p:cNvSpPr txBox="1">
            <a:spLocks noGrp="1"/>
          </p:cNvSpPr>
          <p:nvPr>
            <p:ph type="body" idx="1"/>
          </p:nvPr>
        </p:nvSpPr>
        <p:spPr>
          <a:xfrm>
            <a:off x="1051560" y="1152475"/>
            <a:ext cx="778074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98" name="Google Shape;398;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52108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82633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arters WHITE/BLACK copy" type="tx" preserve="1">
  <p:cSld name="Quarters WHITE/BLACK copy">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614629" y="358090"/>
            <a:ext cx="197400" cy="190500"/>
          </a:xfrm>
          <a:prstGeom prst="rect">
            <a:avLst/>
          </a:prstGeom>
          <a:noFill/>
          <a:ln>
            <a:noFill/>
          </a:ln>
        </p:spPr>
        <p:txBody>
          <a:bodyPr spcFirstLastPara="1" wrap="square" lIns="38100" tIns="38100" rIns="38100" bIns="38100" anchor="ctr" anchorCtr="0">
            <a:noAutofit/>
          </a:bodyPr>
          <a:lstStyle>
            <a:lvl1pPr marL="0" marR="0" lvl="0"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1pPr>
            <a:lvl2pPr marL="0" marR="0" lvl="1"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2pPr>
            <a:lvl3pPr marL="0" marR="0" lvl="2"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3pPr>
            <a:lvl4pPr marL="0" marR="0" lvl="3"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4pPr>
            <a:lvl5pPr marL="0" marR="0" lvl="4"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5pPr>
            <a:lvl6pPr marL="0" marR="0" lvl="5"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6pPr>
            <a:lvl7pPr marL="0" marR="0" lvl="6"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7pPr>
            <a:lvl8pPr marL="0" marR="0" lvl="7"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8pPr>
            <a:lvl9pPr marL="0" marR="0" lvl="8" indent="0" algn="r" rtl="0">
              <a:lnSpc>
                <a:spcPct val="130000"/>
              </a:lnSpc>
              <a:spcBef>
                <a:spcPts val="0"/>
              </a:spcBef>
              <a:spcAft>
                <a:spcPts val="0"/>
              </a:spcAft>
              <a:buClr>
                <a:srgbClr val="000000"/>
              </a:buClr>
              <a:buSzPts val="800"/>
              <a:buFont typeface="Helvetica Neue"/>
              <a:buNone/>
              <a:defRPr sz="800" b="0" i="0" u="none" strike="noStrike" cap="none">
                <a:solidFill>
                  <a:srgbClr val="00000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sz="700">
              <a:solidFill>
                <a:srgbClr val="818386"/>
              </a:solidFill>
              <a:latin typeface="Arial"/>
              <a:ea typeface="Arial"/>
              <a:cs typeface="Arial"/>
              <a:sym typeface="Arial"/>
            </a:endParaRPr>
          </a:p>
        </p:txBody>
      </p:sp>
    </p:spTree>
    <p:extLst>
      <p:ext uri="{BB962C8B-B14F-4D97-AF65-F5344CB8AC3E}">
        <p14:creationId xmlns:p14="http://schemas.microsoft.com/office/powerpoint/2010/main" val="421514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95"/>
        <p:cNvGrpSpPr/>
        <p:nvPr/>
      </p:nvGrpSpPr>
      <p:grpSpPr>
        <a:xfrm>
          <a:off x="0" y="0"/>
          <a:ext cx="0" cy="0"/>
          <a:chOff x="0" y="0"/>
          <a:chExt cx="0" cy="0"/>
        </a:xfrm>
      </p:grpSpPr>
      <p:sp>
        <p:nvSpPr>
          <p:cNvPr id="396" name="Google Shape;396;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7" name="Google Shape;397;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98" name="Google Shape;398;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15283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49091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50"/>
        <p:cNvGrpSpPr/>
        <p:nvPr/>
      </p:nvGrpSpPr>
      <p:grpSpPr>
        <a:xfrm>
          <a:off x="0" y="0"/>
          <a:ext cx="0" cy="0"/>
          <a:chOff x="0" y="0"/>
          <a:chExt cx="0" cy="0"/>
        </a:xfrm>
      </p:grpSpPr>
      <p:sp>
        <p:nvSpPr>
          <p:cNvPr id="5" name="Google Shape;542;p100"/>
          <p:cNvSpPr/>
          <p:nvPr userDrawn="1"/>
        </p:nvSpPr>
        <p:spPr>
          <a:xfrm rot="21384277">
            <a:off x="-151603" y="-40681"/>
            <a:ext cx="1042232" cy="5233646"/>
          </a:xfrm>
          <a:prstGeom prst="rect">
            <a:avLst/>
          </a:prstGeom>
          <a:solidFill>
            <a:srgbClr val="FBBB21"/>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13865C"/>
              </a:buClr>
              <a:buSzPts val="1600"/>
              <a:buFont typeface="Helvetica Neue Light"/>
              <a:buNone/>
            </a:pPr>
            <a:endParaRPr sz="1600" b="0" i="0" u="none" strike="noStrike" cap="none" dirty="0">
              <a:solidFill>
                <a:srgbClr val="13865C"/>
              </a:solidFill>
              <a:latin typeface="Helvetica Neue Light"/>
              <a:ea typeface="Helvetica Neue Light"/>
              <a:cs typeface="Helvetica Neue Light"/>
              <a:sym typeface="Helvetica Neue Light"/>
            </a:endParaRPr>
          </a:p>
        </p:txBody>
      </p:sp>
      <p:sp>
        <p:nvSpPr>
          <p:cNvPr id="7" name="Title 1"/>
          <p:cNvSpPr txBox="1">
            <a:spLocks/>
          </p:cNvSpPr>
          <p:nvPr userDrawn="1"/>
        </p:nvSpPr>
        <p:spPr>
          <a:xfrm>
            <a:off x="1181100" y="445025"/>
            <a:ext cx="76512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solidFill>
                  <a:schemeClr val="tx1"/>
                </a:solidFill>
                <a:latin typeface="Roboto Condensed" panose="020B0604020202020204" charset="0"/>
                <a:ea typeface="Roboto Condensed" panose="020B0604020202020204" charset="0"/>
              </a:rPr>
              <a:t> </a:t>
            </a:r>
          </a:p>
        </p:txBody>
      </p:sp>
      <p:pic>
        <p:nvPicPr>
          <p:cNvPr id="4" name="Picture 3" descr="A yellow rectangle with black text and a check mark&#10;&#10;Description automatically generated">
            <a:extLst>
              <a:ext uri="{FF2B5EF4-FFF2-40B4-BE49-F238E27FC236}">
                <a16:creationId xmlns:a16="http://schemas.microsoft.com/office/drawing/2014/main" id="{8DE614DE-CB41-CC3D-1C9E-676754C0A0B5}"/>
              </a:ext>
            </a:extLst>
          </p:cNvPr>
          <p:cNvPicPr>
            <a:picLocks noChangeAspect="1"/>
          </p:cNvPicPr>
          <p:nvPr userDrawn="1"/>
        </p:nvPicPr>
        <p:blipFill rotWithShape="1">
          <a:blip r:embed="rId4"/>
          <a:srcRect l="12033" t="27729" r="16699" b="28461"/>
          <a:stretch/>
        </p:blipFill>
        <p:spPr>
          <a:xfrm>
            <a:off x="7692888" y="4094920"/>
            <a:ext cx="1530626" cy="940905"/>
          </a:xfrm>
          <a:prstGeom prst="rect">
            <a:avLst/>
          </a:prstGeom>
        </p:spPr>
      </p:pic>
    </p:spTree>
  </p:cSld>
  <p:clrMap bg1="lt1" tx1="dk1" bg2="dk2" tx2="lt2" accent1="accent1" accent2="accent2" accent3="accent3" accent4="accent4" accent5="accent5" accent6="accent6" hlink="hlink" folHlink="folHlink"/>
  <p:sldLayoutIdLst>
    <p:sldLayoutId id="2147483734" r:id="rId1"/>
    <p:sldLayoutId id="214748373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Shape 50"/>
        <p:cNvGrpSpPr/>
        <p:nvPr/>
      </p:nvGrpSpPr>
      <p:grpSpPr>
        <a:xfrm>
          <a:off x="0" y="0"/>
          <a:ext cx="0" cy="0"/>
          <a:chOff x="0" y="0"/>
          <a:chExt cx="0" cy="0"/>
        </a:xfrm>
      </p:grpSpPr>
      <p:sp>
        <p:nvSpPr>
          <p:cNvPr id="7" name="Title 1"/>
          <p:cNvSpPr txBox="1">
            <a:spLocks/>
          </p:cNvSpPr>
          <p:nvPr userDrawn="1"/>
        </p:nvSpPr>
        <p:spPr>
          <a:xfrm>
            <a:off x="1181100" y="445025"/>
            <a:ext cx="76512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solidFill>
                  <a:schemeClr val="tx1"/>
                </a:solidFill>
                <a:latin typeface="Roboto Condensed" panose="020B0604020202020204" charset="0"/>
                <a:ea typeface="Roboto Condensed" panose="020B0604020202020204" charset="0"/>
              </a:rPr>
              <a:t> </a:t>
            </a:r>
          </a:p>
        </p:txBody>
      </p:sp>
      <p:sp>
        <p:nvSpPr>
          <p:cNvPr id="8" name="Rectangle 7"/>
          <p:cNvSpPr/>
          <p:nvPr userDrawn="1"/>
        </p:nvSpPr>
        <p:spPr>
          <a:xfrm rot="21362273">
            <a:off x="1173600" y="1540487"/>
            <a:ext cx="6796800" cy="2062527"/>
          </a:xfrm>
          <a:prstGeom prst="rect">
            <a:avLst/>
          </a:prstGeom>
          <a:solidFill>
            <a:srgbClr val="FBB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1973337"/>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teaching-vacancies.service.gov.uk/jobseeker-guides/return-to-teaching-in-england/return-to-teaching" TargetMode="External"/><Relationship Id="rId7"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drive.google.com/drive/u/2/folders/1nxNGeKCMAZICsj6X6n57XVQma4E2ch4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eaching-vacancies.service.gov.uk/jobseeker-guides/return-to-teaching-in-england/return-to-teaching"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3.png"/><Relationship Id="rId4" Type="http://schemas.openxmlformats.org/officeDocument/2006/relationships/hyperlink" Target="https://drive.google.com/drive/folders/1nxNGeKCMAZICsj6X6n57XVQma4E2ch4f?usp=shari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drive/folders/1nxNGeKCMAZICsj6X6n57XVQma4E2ch4f?usp=sharin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teaching-vacancies.service.gov.uk/" TargetMode="External"/><Relationship Id="rId4" Type="http://schemas.openxmlformats.org/officeDocument/2006/relationships/hyperlink" Target="https://teaching-vacancies.service.gov.uk/jobseeker-guides/return-to-teaching-in-england/return-to-teach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teaching-vacancies.service.gov.uk/jobseeker-guides/return-to-teaching-in-england/return-to-teaching"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drive.google.com/drive/folders/1nxNGeKCMAZICsj6X6n57XVQma4E2ch4f?usp=shari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url.uk.m.mimecastprotect.com/s/wWSqC9QLu85Lm9hof9Cqr4nX?domain=teaching-vacancies.service.gov.uk"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hyperlink" Target="https://flexibleworkingineducation.co.uk/"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8.xml"/><Relationship Id="rId7"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flexibleworkingineducation.co.uk/"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teaching-vacancies.service.gov.uk/" TargetMode="External"/><Relationship Id="rId4" Type="http://schemas.openxmlformats.org/officeDocument/2006/relationships/hyperlink" Target="https://teaching-vacancies.service.gov.uk/jobseeker-guides/return-to-teaching-in-england/return-to-teachin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eaching-vacancies.service.gov.uk/jobseeker-guides/return-to-teaching-in-england/return-to-teaching" TargetMode="External"/><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hyperlink" Target="https://drive.google.com/drive/folders/1nxNGeKCMAZICsj6X6n57XVQma4E2ch4f?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9004" y="583660"/>
            <a:ext cx="7425447" cy="354766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303799" y="3845481"/>
            <a:ext cx="1840201" cy="102464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Image result for department for educ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910" y="4277152"/>
            <a:ext cx="955564" cy="565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yellow rectangle with black text and a check mark&#10;&#10;Description automatically generated">
            <a:extLst>
              <a:ext uri="{FF2B5EF4-FFF2-40B4-BE49-F238E27FC236}">
                <a16:creationId xmlns:a16="http://schemas.microsoft.com/office/drawing/2014/main" id="{D5775D8F-CF1B-5259-6F39-F159C67A78E0}"/>
              </a:ext>
            </a:extLst>
          </p:cNvPr>
          <p:cNvPicPr>
            <a:picLocks noChangeAspect="1"/>
          </p:cNvPicPr>
          <p:nvPr/>
        </p:nvPicPr>
        <p:blipFill rotWithShape="1">
          <a:blip r:embed="rId4"/>
          <a:srcRect l="12667" t="31026" r="14593" b="31704"/>
          <a:stretch/>
        </p:blipFill>
        <p:spPr>
          <a:xfrm>
            <a:off x="2346960" y="1357988"/>
            <a:ext cx="4737852" cy="2427524"/>
          </a:xfrm>
          <a:prstGeom prst="rect">
            <a:avLst/>
          </a:prstGeom>
        </p:spPr>
      </p:pic>
    </p:spTree>
    <p:extLst>
      <p:ext uri="{BB962C8B-B14F-4D97-AF65-F5344CB8AC3E}">
        <p14:creationId xmlns:p14="http://schemas.microsoft.com/office/powerpoint/2010/main" val="1168736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31676" y="3981424"/>
            <a:ext cx="1812324" cy="103389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271000" y="19840"/>
            <a:ext cx="8991326" cy="572700"/>
          </a:xfrm>
        </p:spPr>
        <p:txBody>
          <a:bodyPr/>
          <a:lstStyle/>
          <a:p>
            <a:r>
              <a:rPr lang="en-GB" sz="1800" b="1" dirty="0">
                <a:latin typeface="Roboto Condensed" panose="020B0604020202020204" charset="0"/>
                <a:ea typeface="Roboto Condensed" panose="020B0604020202020204" charset="0"/>
              </a:rPr>
              <a:t>Social copy – aimed at teachers who are still thinking about returning</a:t>
            </a:r>
            <a:endParaRPr lang="en-GB" sz="1800" dirty="0"/>
          </a:p>
        </p:txBody>
      </p:sp>
      <p:graphicFrame>
        <p:nvGraphicFramePr>
          <p:cNvPr id="5" name="Table 4"/>
          <p:cNvGraphicFramePr>
            <a:graphicFrameLocks noGrp="1"/>
          </p:cNvGraphicFramePr>
          <p:nvPr>
            <p:extLst>
              <p:ext uri="{D42A27DB-BD31-4B8C-83A1-F6EECF244321}">
                <p14:modId xmlns:p14="http://schemas.microsoft.com/office/powerpoint/2010/main" val="1885889308"/>
              </p:ext>
            </p:extLst>
          </p:nvPr>
        </p:nvGraphicFramePr>
        <p:xfrm>
          <a:off x="1271000" y="455124"/>
          <a:ext cx="7503651" cy="4488187"/>
        </p:xfrm>
        <a:graphic>
          <a:graphicData uri="http://schemas.openxmlformats.org/drawingml/2006/table">
            <a:tbl>
              <a:tblPr firstRow="1" firstCol="1" bandRow="1">
                <a:tableStyleId>{5C22544A-7EE6-4342-B048-85BDC9FD1C3A}</a:tableStyleId>
              </a:tblPr>
              <a:tblGrid>
                <a:gridCol w="5489041">
                  <a:extLst>
                    <a:ext uri="{9D8B030D-6E8A-4147-A177-3AD203B41FA5}">
                      <a16:colId xmlns:a16="http://schemas.microsoft.com/office/drawing/2014/main" val="20000"/>
                    </a:ext>
                  </a:extLst>
                </a:gridCol>
                <a:gridCol w="2014610">
                  <a:extLst>
                    <a:ext uri="{9D8B030D-6E8A-4147-A177-3AD203B41FA5}">
                      <a16:colId xmlns:a16="http://schemas.microsoft.com/office/drawing/2014/main" val="20001"/>
                    </a:ext>
                  </a:extLst>
                </a:gridCol>
              </a:tblGrid>
              <a:tr h="184115">
                <a:tc>
                  <a:txBody>
                    <a:bodyPr/>
                    <a:lstStyle/>
                    <a:p>
                      <a:pPr marL="21590" algn="ctr">
                        <a:lnSpc>
                          <a:spcPct val="120000"/>
                        </a:lnSpc>
                        <a:spcBef>
                          <a:spcPts val="100"/>
                        </a:spcBef>
                        <a:spcAft>
                          <a:spcPts val="100"/>
                        </a:spcAft>
                      </a:pPr>
                      <a:r>
                        <a:rPr lang="en-GB" sz="1050" dirty="0">
                          <a:solidFill>
                            <a:schemeClr val="tx1"/>
                          </a:solidFill>
                          <a:effectLst/>
                          <a:latin typeface="Roboto Condensed" panose="020B0604020202020204" charset="0"/>
                          <a:ea typeface="Roboto Condensed" panose="020B0604020202020204" charset="0"/>
                        </a:rPr>
                        <a:t>Copy</a:t>
                      </a: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r>
                        <a:rPr lang="en-GB" sz="1050" dirty="0">
                          <a:solidFill>
                            <a:schemeClr val="tx1"/>
                          </a:solidFill>
                          <a:effectLst/>
                          <a:latin typeface="Roboto Condensed" panose="020B0604020202020204" charset="0"/>
                          <a:ea typeface="Roboto Condensed" panose="020B0604020202020204" charset="0"/>
                        </a:rPr>
                        <a:t>Image</a:t>
                      </a: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1459272">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Share your skills back in the classroom!</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The experience and perspective you’ve gained during a career break from the classroom is invaluable. If you’re thinking about making the transition back into teaching, support is available from @educationgovuk to help you find the right role, right school and right working pattern for you. Make sure to visit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b="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5"/>
                  </a:ext>
                </a:extLst>
              </a:tr>
              <a:tr h="1459272">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Are you a former teacher considering a return to the classroom?</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Share your passion and inspire the next generation. Free one-to-one tailored support is available from @educationgovuk – ranging from interview prep to lesson planning and finding flexible roles in your area! Find out about returning to teaching </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b="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6"/>
                  </a:ext>
                </a:extLst>
              </a:tr>
              <a:tr h="1147531">
                <a:tc>
                  <a:txBody>
                    <a:bodyPr/>
                    <a:lstStyle/>
                    <a:p>
                      <a:pPr marL="21590">
                        <a:lnSpc>
                          <a:spcPct val="120000"/>
                        </a:lnSpc>
                        <a:spcBef>
                          <a:spcPts val="100"/>
                        </a:spcBef>
                        <a:spcAft>
                          <a:spcPts val="100"/>
                        </a:spcAft>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Spending time in the classroom is a great way to decide if the time is right to return to teaching after time away. Sign up for personalised support from a return to teaching adviser who can help you with everything from gaining classroom experience and exploring new school cultures to applying for the ideal flexible teaching role. Visit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b="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846150393"/>
                  </a:ext>
                </a:extLst>
              </a:tr>
            </a:tbl>
          </a:graphicData>
        </a:graphic>
      </p:graphicFrame>
      <p:sp>
        <p:nvSpPr>
          <p:cNvPr id="9" name="Rectangle 8"/>
          <p:cNvSpPr/>
          <p:nvPr/>
        </p:nvSpPr>
        <p:spPr>
          <a:xfrm>
            <a:off x="5546558" y="4911171"/>
            <a:ext cx="3228093" cy="279948"/>
          </a:xfrm>
          <a:prstGeom prst="rect">
            <a:avLst/>
          </a:prstGeom>
          <a:noFill/>
        </p:spPr>
        <p:txBody>
          <a:bodyPr wrap="square">
            <a:spAutoFit/>
          </a:bodyPr>
          <a:lstStyle/>
          <a:p>
            <a:pPr marL="114300" indent="0" algn="r">
              <a:lnSpc>
                <a:spcPct val="120000"/>
              </a:lnSpc>
              <a:spcBef>
                <a:spcPts val="100"/>
              </a:spcBef>
              <a:spcAft>
                <a:spcPts val="100"/>
              </a:spcAft>
              <a:buNone/>
            </a:pPr>
            <a:r>
              <a:rPr lang="en-GB" sz="1100" dirty="0">
                <a:solidFill>
                  <a:schemeClr val="tx1"/>
                </a:solidFill>
                <a:latin typeface="Roboto Condensed" panose="020B0604020202020204" charset="0"/>
                <a:ea typeface="Roboto Condensed" panose="020B0604020202020204" charset="0"/>
              </a:rPr>
              <a:t>Download the images/animations </a:t>
            </a:r>
            <a:r>
              <a:rPr lang="en-GB" sz="1100" dirty="0">
                <a:solidFill>
                  <a:srgbClr val="FF0000"/>
                </a:solidFill>
                <a:latin typeface="Roboto Condensed" panose="020B0604020202020204" charset="0"/>
                <a:ea typeface="Roboto Condensed" panose="020B0604020202020204" charset="0"/>
                <a:hlinkClick r:id="rId4"/>
              </a:rPr>
              <a:t>here</a:t>
            </a:r>
            <a:endParaRPr lang="en-GB" sz="1100" dirty="0">
              <a:solidFill>
                <a:srgbClr val="FF0000"/>
              </a:solidFill>
              <a:latin typeface="Roboto Condensed" panose="020B0604020202020204" charset="0"/>
              <a:ea typeface="Roboto Condensed" panose="020B0604020202020204" charset="0"/>
            </a:endParaRPr>
          </a:p>
        </p:txBody>
      </p:sp>
      <p:pic>
        <p:nvPicPr>
          <p:cNvPr id="3" name="Picture 2">
            <a:extLst>
              <a:ext uri="{FF2B5EF4-FFF2-40B4-BE49-F238E27FC236}">
                <a16:creationId xmlns:a16="http://schemas.microsoft.com/office/drawing/2014/main" id="{37865932-D02A-F65F-DAF8-6927204585A5}"/>
              </a:ext>
            </a:extLst>
          </p:cNvPr>
          <p:cNvPicPr>
            <a:picLocks noChangeAspect="1"/>
          </p:cNvPicPr>
          <p:nvPr/>
        </p:nvPicPr>
        <p:blipFill>
          <a:blip r:embed="rId5"/>
          <a:stretch>
            <a:fillRect/>
          </a:stretch>
        </p:blipFill>
        <p:spPr>
          <a:xfrm>
            <a:off x="7085020" y="729956"/>
            <a:ext cx="1349532" cy="1349532"/>
          </a:xfrm>
          <a:prstGeom prst="rect">
            <a:avLst/>
          </a:prstGeom>
        </p:spPr>
      </p:pic>
      <p:pic>
        <p:nvPicPr>
          <p:cNvPr id="10" name="Picture 9">
            <a:extLst>
              <a:ext uri="{FF2B5EF4-FFF2-40B4-BE49-F238E27FC236}">
                <a16:creationId xmlns:a16="http://schemas.microsoft.com/office/drawing/2014/main" id="{DBC5D3CB-0FCF-5326-093F-E68846174684}"/>
              </a:ext>
            </a:extLst>
          </p:cNvPr>
          <p:cNvPicPr>
            <a:picLocks noChangeAspect="1"/>
          </p:cNvPicPr>
          <p:nvPr/>
        </p:nvPicPr>
        <p:blipFill rotWithShape="1">
          <a:blip r:embed="rId6"/>
          <a:srcRect l="1076" t="1869" b="1"/>
          <a:stretch/>
        </p:blipFill>
        <p:spPr>
          <a:xfrm>
            <a:off x="7085020" y="2262533"/>
            <a:ext cx="1349532" cy="1330381"/>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4D4B0800-22D9-242D-2698-19F89334020F}"/>
              </a:ext>
            </a:extLst>
          </p:cNvPr>
          <p:cNvPicPr>
            <a:picLocks noChangeAspect="1"/>
          </p:cNvPicPr>
          <p:nvPr/>
        </p:nvPicPr>
        <p:blipFill>
          <a:blip r:embed="rId7"/>
          <a:stretch>
            <a:fillRect/>
          </a:stretch>
        </p:blipFill>
        <p:spPr>
          <a:xfrm>
            <a:off x="7160604" y="3738904"/>
            <a:ext cx="1151056" cy="1151056"/>
          </a:xfrm>
          <a:prstGeom prst="rect">
            <a:avLst/>
          </a:prstGeom>
        </p:spPr>
      </p:pic>
    </p:spTree>
    <p:extLst>
      <p:ext uri="{BB962C8B-B14F-4D97-AF65-F5344CB8AC3E}">
        <p14:creationId xmlns:p14="http://schemas.microsoft.com/office/powerpoint/2010/main" val="385312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31676" y="3981424"/>
            <a:ext cx="1812324" cy="103389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98718" y="26822"/>
            <a:ext cx="8991326" cy="572700"/>
          </a:xfrm>
        </p:spPr>
        <p:txBody>
          <a:bodyPr/>
          <a:lstStyle/>
          <a:p>
            <a:r>
              <a:rPr lang="en-GB" sz="2300" b="1" dirty="0">
                <a:latin typeface="Roboto Condensed" panose="020B0604020202020204" charset="0"/>
                <a:ea typeface="Roboto Condensed" panose="020B0604020202020204" charset="0"/>
              </a:rPr>
              <a:t>Social copy – aimed at teachers who are still thinking about returning</a:t>
            </a:r>
            <a:endParaRPr lang="en-GB" sz="2300" dirty="0"/>
          </a:p>
        </p:txBody>
      </p:sp>
      <p:graphicFrame>
        <p:nvGraphicFramePr>
          <p:cNvPr id="5" name="Table 4"/>
          <p:cNvGraphicFramePr>
            <a:graphicFrameLocks noGrp="1"/>
          </p:cNvGraphicFramePr>
          <p:nvPr>
            <p:extLst>
              <p:ext uri="{D42A27DB-BD31-4B8C-83A1-F6EECF244321}">
                <p14:modId xmlns:p14="http://schemas.microsoft.com/office/powerpoint/2010/main" val="3744081059"/>
              </p:ext>
            </p:extLst>
          </p:nvPr>
        </p:nvGraphicFramePr>
        <p:xfrm>
          <a:off x="1271000" y="802577"/>
          <a:ext cx="7503651" cy="3511996"/>
        </p:xfrm>
        <a:graphic>
          <a:graphicData uri="http://schemas.openxmlformats.org/drawingml/2006/table">
            <a:tbl>
              <a:tblPr firstRow="1" firstCol="1" bandRow="1">
                <a:tableStyleId>{5C22544A-7EE6-4342-B048-85BDC9FD1C3A}</a:tableStyleId>
              </a:tblPr>
              <a:tblGrid>
                <a:gridCol w="5489041">
                  <a:extLst>
                    <a:ext uri="{9D8B030D-6E8A-4147-A177-3AD203B41FA5}">
                      <a16:colId xmlns:a16="http://schemas.microsoft.com/office/drawing/2014/main" val="20000"/>
                    </a:ext>
                  </a:extLst>
                </a:gridCol>
                <a:gridCol w="2014610">
                  <a:extLst>
                    <a:ext uri="{9D8B030D-6E8A-4147-A177-3AD203B41FA5}">
                      <a16:colId xmlns:a16="http://schemas.microsoft.com/office/drawing/2014/main" val="20001"/>
                    </a:ext>
                  </a:extLst>
                </a:gridCol>
              </a:tblGrid>
              <a:tr h="170993">
                <a:tc>
                  <a:txBody>
                    <a:bodyPr/>
                    <a:lstStyle/>
                    <a:p>
                      <a:pPr marL="21590" algn="ctr">
                        <a:lnSpc>
                          <a:spcPct val="120000"/>
                        </a:lnSpc>
                        <a:spcBef>
                          <a:spcPts val="100"/>
                        </a:spcBef>
                        <a:spcAft>
                          <a:spcPts val="100"/>
                        </a:spcAft>
                      </a:pPr>
                      <a:r>
                        <a:rPr lang="en-GB" sz="1050" dirty="0">
                          <a:solidFill>
                            <a:schemeClr val="tx1"/>
                          </a:solidFill>
                          <a:effectLst/>
                          <a:latin typeface="Roboto Condensed" panose="020B0604020202020204" charset="0"/>
                          <a:ea typeface="Roboto Condensed" panose="020B0604020202020204" charset="0"/>
                        </a:rPr>
                        <a:t>Copy</a:t>
                      </a: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r>
                        <a:rPr lang="en-GB" sz="1050" dirty="0">
                          <a:solidFill>
                            <a:schemeClr val="tx1"/>
                          </a:solidFill>
                          <a:effectLst/>
                          <a:latin typeface="Roboto Condensed" panose="020B0604020202020204" charset="0"/>
                          <a:ea typeface="Roboto Condensed" panose="020B0604020202020204" charset="0"/>
                        </a:rPr>
                        <a:t>Image</a:t>
                      </a: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1145642">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Rediscover teaching in a way that works for you!</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If you’re qualified and interested in heading back to the classroom after time away, you can access lots of free valuable advice and support from @educationgovuk to help you find your ideal flexible teaching role. Visit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for more information </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b="0" dirty="0">
                        <a:solidFill>
                          <a:schemeClr val="tx1"/>
                        </a:solidFill>
                        <a:effectLst/>
                        <a:latin typeface="Roboto Condensed" panose="020B0604020202020204" charset="0"/>
                        <a:ea typeface="Roboto Condensed" panose="020B0604020202020204" charset="0"/>
                        <a:cs typeface="Times New Roman"/>
                      </a:endParaRPr>
                    </a:p>
                    <a:p>
                      <a:pPr algn="ctr">
                        <a:lnSpc>
                          <a:spcPct val="120000"/>
                        </a:lnSpc>
                        <a:spcBef>
                          <a:spcPts val="100"/>
                        </a:spcBef>
                        <a:spcAft>
                          <a:spcPts val="100"/>
                        </a:spcAft>
                      </a:pPr>
                      <a:endParaRPr lang="en-GB" sz="1050" b="0" dirty="0">
                        <a:solidFill>
                          <a:schemeClr val="tx1"/>
                        </a:solidFill>
                        <a:effectLst/>
                        <a:latin typeface="Roboto Condensed" panose="020B0604020202020204" charset="0"/>
                        <a:ea typeface="Roboto Condensed" panose="020B0604020202020204" charset="0"/>
                        <a:cs typeface="Times New Roman"/>
                      </a:endParaRPr>
                    </a:p>
                    <a:p>
                      <a:pPr algn="ctr">
                        <a:lnSpc>
                          <a:spcPct val="120000"/>
                        </a:lnSpc>
                        <a:spcBef>
                          <a:spcPts val="100"/>
                        </a:spcBef>
                        <a:spcAft>
                          <a:spcPts val="100"/>
                        </a:spcAft>
                      </a:pPr>
                      <a:endParaRPr lang="en-GB" sz="1050" b="0" dirty="0">
                        <a:solidFill>
                          <a:srgbClr val="FF0000"/>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5"/>
                  </a:ext>
                </a:extLst>
              </a:tr>
              <a:tr h="1145642">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Teaching is a career that changes lives. </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Whether you’re just thinking about returning to the classroom or ready to apply after time away, a return to teaching adviser can offer free personal advice and support to help you find the right flexible role for you. Discover how to return to the classroom and start inspiring children again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b="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6"/>
                  </a:ext>
                </a:extLst>
              </a:tr>
            </a:tbl>
          </a:graphicData>
        </a:graphic>
      </p:graphicFrame>
      <p:sp>
        <p:nvSpPr>
          <p:cNvPr id="9" name="Rectangle 8"/>
          <p:cNvSpPr/>
          <p:nvPr/>
        </p:nvSpPr>
        <p:spPr>
          <a:xfrm>
            <a:off x="5566029" y="4836730"/>
            <a:ext cx="3228093" cy="279948"/>
          </a:xfrm>
          <a:prstGeom prst="rect">
            <a:avLst/>
          </a:prstGeom>
          <a:noFill/>
        </p:spPr>
        <p:txBody>
          <a:bodyPr wrap="square">
            <a:spAutoFit/>
          </a:bodyPr>
          <a:lstStyle/>
          <a:p>
            <a:pPr marL="114300" indent="0" algn="r">
              <a:lnSpc>
                <a:spcPct val="120000"/>
              </a:lnSpc>
              <a:spcBef>
                <a:spcPts val="100"/>
              </a:spcBef>
              <a:spcAft>
                <a:spcPts val="100"/>
              </a:spcAft>
              <a:buNone/>
            </a:pPr>
            <a:r>
              <a:rPr lang="en-GB" sz="1100" dirty="0">
                <a:solidFill>
                  <a:schemeClr val="tx1"/>
                </a:solidFill>
                <a:latin typeface="Roboto Condensed" panose="020B0604020202020204" charset="0"/>
                <a:ea typeface="Roboto Condensed" panose="020B0604020202020204" charset="0"/>
              </a:rPr>
              <a:t>Download the images/animations </a:t>
            </a:r>
            <a:r>
              <a:rPr lang="en-GB" sz="1100" dirty="0">
                <a:solidFill>
                  <a:srgbClr val="FF0000"/>
                </a:solidFill>
                <a:latin typeface="Roboto Condensed" panose="020B0604020202020204" charset="0"/>
                <a:ea typeface="Roboto Condensed" panose="020B0604020202020204" charset="0"/>
                <a:hlinkClick r:id="rId4"/>
              </a:rPr>
              <a:t>here</a:t>
            </a:r>
            <a:endParaRPr lang="en-GB" sz="1100" dirty="0">
              <a:solidFill>
                <a:srgbClr val="FF0000"/>
              </a:solidFill>
              <a:latin typeface="Roboto Condensed" panose="020B0604020202020204" charset="0"/>
              <a:ea typeface="Roboto Condensed" panose="020B0604020202020204" charset="0"/>
            </a:endParaRPr>
          </a:p>
        </p:txBody>
      </p:sp>
      <p:pic>
        <p:nvPicPr>
          <p:cNvPr id="3" name="Picture 2">
            <a:extLst>
              <a:ext uri="{FF2B5EF4-FFF2-40B4-BE49-F238E27FC236}">
                <a16:creationId xmlns:a16="http://schemas.microsoft.com/office/drawing/2014/main" id="{F3FCA596-C953-078B-CED4-80947DED5BB5}"/>
              </a:ext>
            </a:extLst>
          </p:cNvPr>
          <p:cNvPicPr>
            <a:picLocks noChangeAspect="1"/>
          </p:cNvPicPr>
          <p:nvPr/>
        </p:nvPicPr>
        <p:blipFill rotWithShape="1">
          <a:blip r:embed="rId5"/>
          <a:srcRect l="1076" t="1869" b="1"/>
          <a:stretch/>
        </p:blipFill>
        <p:spPr>
          <a:xfrm>
            <a:off x="7028474" y="2668123"/>
            <a:ext cx="1440969" cy="1420521"/>
          </a:xfrm>
          <a:prstGeom prst="rect">
            <a:avLst/>
          </a:prstGeom>
        </p:spPr>
      </p:pic>
      <p:pic>
        <p:nvPicPr>
          <p:cNvPr id="6" name="Picture 5" descr="A person smiling for a picture&#10;&#10;Description automatically generated">
            <a:extLst>
              <a:ext uri="{FF2B5EF4-FFF2-40B4-BE49-F238E27FC236}">
                <a16:creationId xmlns:a16="http://schemas.microsoft.com/office/drawing/2014/main" id="{A93DC3BE-A247-196A-ECEC-728AA7036113}"/>
              </a:ext>
            </a:extLst>
          </p:cNvPr>
          <p:cNvPicPr>
            <a:picLocks noChangeAspect="1"/>
          </p:cNvPicPr>
          <p:nvPr/>
        </p:nvPicPr>
        <p:blipFill>
          <a:blip r:embed="rId6"/>
          <a:stretch>
            <a:fillRect/>
          </a:stretch>
        </p:blipFill>
        <p:spPr>
          <a:xfrm>
            <a:off x="7028473" y="1033277"/>
            <a:ext cx="1440970" cy="1440970"/>
          </a:xfrm>
          <a:prstGeom prst="rect">
            <a:avLst/>
          </a:prstGeom>
        </p:spPr>
      </p:pic>
    </p:spTree>
    <p:extLst>
      <p:ext uri="{BB962C8B-B14F-4D97-AF65-F5344CB8AC3E}">
        <p14:creationId xmlns:p14="http://schemas.microsoft.com/office/powerpoint/2010/main" val="134529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503" y="466742"/>
            <a:ext cx="8520600" cy="572700"/>
          </a:xfrm>
        </p:spPr>
        <p:txBody>
          <a:bodyPr anchor="ctr"/>
          <a:lstStyle/>
          <a:p>
            <a:pPr algn="ctr"/>
            <a:r>
              <a:rPr lang="en-GB" sz="3200" b="1" dirty="0">
                <a:latin typeface="Roboto Condensed" panose="020B0604020202020204" charset="0"/>
                <a:ea typeface="Roboto Condensed" panose="020B0604020202020204" charset="0"/>
              </a:rPr>
              <a:t>Signpost Return to Teaching on your website</a:t>
            </a:r>
            <a:endParaRPr lang="en-GB" sz="3200" dirty="0"/>
          </a:p>
        </p:txBody>
      </p:sp>
      <p:sp>
        <p:nvSpPr>
          <p:cNvPr id="4" name="Text Placeholder 2"/>
          <p:cNvSpPr>
            <a:spLocks noGrp="1"/>
          </p:cNvSpPr>
          <p:nvPr>
            <p:ph type="body" idx="1"/>
          </p:nvPr>
        </p:nvSpPr>
        <p:spPr>
          <a:xfrm>
            <a:off x="1229306" y="1294280"/>
            <a:ext cx="7795986" cy="662087"/>
          </a:xfrm>
        </p:spPr>
        <p:txBody>
          <a:bodyPr/>
          <a:lstStyle/>
          <a:p>
            <a:pPr marL="114300" indent="0">
              <a:lnSpc>
                <a:spcPct val="120000"/>
              </a:lnSpc>
              <a:spcBef>
                <a:spcPts val="100"/>
              </a:spcBef>
              <a:spcAft>
                <a:spcPts val="100"/>
              </a:spcAft>
              <a:buNone/>
            </a:pPr>
            <a:r>
              <a:rPr lang="en-GB" sz="1600" dirty="0">
                <a:solidFill>
                  <a:schemeClr val="tx1"/>
                </a:solidFill>
                <a:latin typeface="Roboto Condensed" panose="020B0604020202020204" charset="0"/>
                <a:ea typeface="Roboto Condensed" panose="020B0604020202020204" charset="0"/>
              </a:rPr>
              <a:t>Host our logo on your website with a clickable link through to the Return to Teaching website. We’ve included a line of suggested copy below:</a:t>
            </a:r>
          </a:p>
          <a:p>
            <a:pPr marL="114300" indent="0">
              <a:lnSpc>
                <a:spcPct val="120000"/>
              </a:lnSpc>
              <a:spcBef>
                <a:spcPts val="100"/>
              </a:spcBef>
              <a:spcAft>
                <a:spcPts val="100"/>
              </a:spcAft>
              <a:buNone/>
            </a:pPr>
            <a:endParaRPr lang="en-GB" sz="800" i="1" dirty="0">
              <a:latin typeface="Roboto Condensed" panose="020B0604020202020204" charset="0"/>
              <a:ea typeface="Roboto Condensed" panose="020B0604020202020204" charset="0"/>
            </a:endParaRPr>
          </a:p>
          <a:p>
            <a:pPr marL="114300" indent="0">
              <a:lnSpc>
                <a:spcPct val="120000"/>
              </a:lnSpc>
              <a:spcBef>
                <a:spcPts val="100"/>
              </a:spcBef>
              <a:spcAft>
                <a:spcPts val="100"/>
              </a:spcAft>
              <a:buNone/>
            </a:pPr>
            <a:endParaRPr lang="en-GB" sz="1300" b="1" dirty="0">
              <a:solidFill>
                <a:schemeClr val="tx1"/>
              </a:solidFill>
              <a:latin typeface="Roboto Condensed" panose="020B0604020202020204" charset="0"/>
              <a:ea typeface="Roboto Condensed" panose="020B0604020202020204" charset="0"/>
            </a:endParaRPr>
          </a:p>
        </p:txBody>
      </p:sp>
      <p:sp>
        <p:nvSpPr>
          <p:cNvPr id="12" name="Rectangle 11"/>
          <p:cNvSpPr/>
          <p:nvPr/>
        </p:nvSpPr>
        <p:spPr>
          <a:xfrm>
            <a:off x="1412136" y="2116346"/>
            <a:ext cx="7430325" cy="1169356"/>
          </a:xfrm>
          <a:prstGeom prst="rect">
            <a:avLst/>
          </a:prstGeom>
          <a:noFill/>
          <a:ln>
            <a:solidFill>
              <a:srgbClr val="FBBB21"/>
            </a:solidFill>
          </a:ln>
        </p:spPr>
        <p:style>
          <a:lnRef idx="2">
            <a:schemeClr val="accent1"/>
          </a:lnRef>
          <a:fillRef idx="1">
            <a:schemeClr val="lt1"/>
          </a:fillRef>
          <a:effectRef idx="0">
            <a:schemeClr val="accent1"/>
          </a:effectRef>
          <a:fontRef idx="minor">
            <a:schemeClr val="dk1"/>
          </a:fontRef>
        </p:style>
        <p:txBody>
          <a:bodyPr rtlCol="0" anchor="ctr"/>
          <a:lstStyle/>
          <a:p>
            <a:pPr algn="ctr">
              <a:buClrTx/>
              <a:defRPr/>
            </a:pPr>
            <a:endParaRPr lang="en-GB" sz="1300" i="1" u="sng" dirty="0">
              <a:latin typeface="Roboto Condensed" panose="020B0604020202020204" charset="0"/>
              <a:ea typeface="Roboto Condensed" panose="020B0604020202020204" charset="0"/>
            </a:endParaRPr>
          </a:p>
        </p:txBody>
      </p:sp>
      <p:sp>
        <p:nvSpPr>
          <p:cNvPr id="14" name="Rectangle 13"/>
          <p:cNvSpPr/>
          <p:nvPr/>
        </p:nvSpPr>
        <p:spPr>
          <a:xfrm>
            <a:off x="3450974" y="3529604"/>
            <a:ext cx="2776405" cy="365228"/>
          </a:xfrm>
          <a:prstGeom prst="rect">
            <a:avLst/>
          </a:prstGeom>
          <a:noFill/>
        </p:spPr>
        <p:txBody>
          <a:bodyPr wrap="square">
            <a:spAutoFit/>
          </a:bodyPr>
          <a:lstStyle/>
          <a:p>
            <a:pPr marL="114300" indent="0" algn="r">
              <a:lnSpc>
                <a:spcPct val="120000"/>
              </a:lnSpc>
              <a:spcBef>
                <a:spcPts val="100"/>
              </a:spcBef>
              <a:spcAft>
                <a:spcPts val="100"/>
              </a:spcAft>
              <a:buNone/>
            </a:pPr>
            <a:r>
              <a:rPr lang="en-GB" sz="1600" dirty="0">
                <a:solidFill>
                  <a:schemeClr val="tx1"/>
                </a:solidFill>
                <a:latin typeface="Roboto Condensed" panose="020B0604020202020204" charset="0"/>
                <a:ea typeface="Roboto Condensed" panose="020B0604020202020204" charset="0"/>
              </a:rPr>
              <a:t>Download our logos </a:t>
            </a:r>
            <a:r>
              <a:rPr lang="en-GB" sz="1600" dirty="0">
                <a:solidFill>
                  <a:srgbClr val="FF0000"/>
                </a:solidFill>
                <a:latin typeface="Roboto Condensed" panose="020B0604020202020204" charset="0"/>
                <a:ea typeface="Roboto Condensed" panose="020B0604020202020204" charset="0"/>
                <a:hlinkClick r:id="rId3"/>
              </a:rPr>
              <a:t>here</a:t>
            </a:r>
            <a:r>
              <a:rPr lang="en-GB" sz="1600" dirty="0">
                <a:solidFill>
                  <a:schemeClr val="tx1"/>
                </a:solidFill>
                <a:latin typeface="Roboto Condensed" panose="020B0604020202020204" charset="0"/>
                <a:ea typeface="Roboto Condensed" panose="020B0604020202020204" charset="0"/>
              </a:rPr>
              <a:t>.</a:t>
            </a:r>
          </a:p>
        </p:txBody>
      </p:sp>
      <p:sp>
        <p:nvSpPr>
          <p:cNvPr id="7" name="TextBox 6">
            <a:extLst>
              <a:ext uri="{FF2B5EF4-FFF2-40B4-BE49-F238E27FC236}">
                <a16:creationId xmlns:a16="http://schemas.microsoft.com/office/drawing/2014/main" id="{0E1B3C3D-9092-590D-7E22-27E33D3ED1F6}"/>
              </a:ext>
            </a:extLst>
          </p:cNvPr>
          <p:cNvSpPr txBox="1"/>
          <p:nvPr/>
        </p:nvSpPr>
        <p:spPr>
          <a:xfrm>
            <a:off x="1412136" y="2222945"/>
            <a:ext cx="7602993" cy="956159"/>
          </a:xfrm>
          <a:prstGeom prst="rect">
            <a:avLst/>
          </a:prstGeom>
          <a:noFill/>
        </p:spPr>
        <p:txBody>
          <a:bodyPr wrap="square">
            <a:spAutoFit/>
          </a:bodyPr>
          <a:lstStyle/>
          <a:p>
            <a:pPr marL="114300" lvl="0" indent="0">
              <a:lnSpc>
                <a:spcPct val="120000"/>
              </a:lnSpc>
              <a:spcBef>
                <a:spcPts val="100"/>
              </a:spcBef>
              <a:spcAft>
                <a:spcPts val="100"/>
              </a:spcAft>
              <a:buNone/>
            </a:pPr>
            <a:r>
              <a:rPr lang="en-GB" sz="1600" i="1" dirty="0">
                <a:highlight>
                  <a:srgbClr val="F0F0F0"/>
                </a:highlight>
                <a:latin typeface="Roboto Condensed" panose="02000000000000000000" pitchFamily="2" charset="0"/>
                <a:ea typeface="Roboto Condensed" panose="02000000000000000000" pitchFamily="2" charset="0"/>
                <a:cs typeface="Roboto Condensed" panose="02000000000000000000" pitchFamily="2" charset="0"/>
              </a:rPr>
              <a:t>Finding a flexible teaching role may be easier than you think.</a:t>
            </a:r>
            <a:r>
              <a:rPr kumimoji="0" lang="en-GB" sz="1600" b="0" i="1" u="none" strike="noStrike" kern="0" cap="none" spc="0" normalizeH="0" baseline="0" noProof="0" dirty="0">
                <a:ln>
                  <a:noFill/>
                </a:ln>
                <a:solidFill>
                  <a:srgbClr val="000000"/>
                </a:solidFill>
                <a:effectLst/>
                <a:highlight>
                  <a:srgbClr val="F0F0F0"/>
                </a:highligh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 </a:t>
            </a:r>
            <a:r>
              <a:rPr kumimoji="0" lang="en-GB" sz="1600" b="0" i="1" u="none" strike="noStrike" kern="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If you’re qualified to teach and interested in getting back into the classroom, support is available. Find out how you can </a:t>
            </a:r>
            <a:r>
              <a:rPr lang="en-GB" sz="1600" b="1" i="1" dirty="0">
                <a:latin typeface="Roboto Condensed" panose="02000000000000000000" pitchFamily="2" charset="0"/>
                <a:ea typeface="Roboto Condensed" panose="02000000000000000000" pitchFamily="2" charset="0"/>
                <a:cs typeface="Roboto Condensed" panose="02000000000000000000" pitchFamily="2" charset="0"/>
                <a:hlinkClick r:id="rId4"/>
              </a:rPr>
              <a:t>return to teaching</a:t>
            </a:r>
            <a:r>
              <a:rPr kumimoji="0" lang="en-GB" sz="1600" b="0" i="1" u="none" strike="noStrike" kern="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 And when you’re ready you can search for a job on </a:t>
            </a:r>
            <a:r>
              <a:rPr kumimoji="0" lang="en-GB" sz="1600" b="1" i="1" u="none" strike="noStrike" kern="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hlinkClick r:id="rId5"/>
              </a:rPr>
              <a:t>Teaching Vacancies</a:t>
            </a:r>
            <a:r>
              <a:rPr kumimoji="0" lang="en-GB" sz="1600" b="0" i="1" u="none" strike="noStrike" kern="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Arial"/>
              </a:rPr>
              <a:t>.</a:t>
            </a:r>
            <a:endParaRPr lang="en-GB" sz="1600" i="1" dirty="0">
              <a:latin typeface="Roboto Condensed" panose="020B0604020202020204" charset="0"/>
              <a:ea typeface="Roboto Condensed" panose="020B0604020202020204" charset="0"/>
            </a:endParaRPr>
          </a:p>
        </p:txBody>
      </p:sp>
    </p:spTree>
    <p:extLst>
      <p:ext uri="{BB962C8B-B14F-4D97-AF65-F5344CB8AC3E}">
        <p14:creationId xmlns:p14="http://schemas.microsoft.com/office/powerpoint/2010/main" val="4025243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C122-CC24-F03F-C01D-9FE895A23B95}"/>
              </a:ext>
            </a:extLst>
          </p:cNvPr>
          <p:cNvSpPr>
            <a:spLocks noGrp="1"/>
          </p:cNvSpPr>
          <p:nvPr>
            <p:ph type="title"/>
          </p:nvPr>
        </p:nvSpPr>
        <p:spPr>
          <a:xfrm>
            <a:off x="628650" y="0"/>
            <a:ext cx="7886700" cy="993775"/>
          </a:xfrm>
        </p:spPr>
        <p:txBody>
          <a:bodyPr/>
          <a:lstStyle/>
          <a:p>
            <a:pPr algn="ctr"/>
            <a:r>
              <a:rPr lang="en-GB" sz="3200" b="1" dirty="0">
                <a:latin typeface="Roboto Condensed" panose="02000000000000000000" pitchFamily="2" charset="0"/>
                <a:ea typeface="Roboto Condensed" panose="02000000000000000000" pitchFamily="2" charset="0"/>
                <a:cs typeface="Roboto Condensed" panose="02000000000000000000" pitchFamily="2" charset="0"/>
              </a:rPr>
              <a:t>Creative Assets</a:t>
            </a:r>
          </a:p>
        </p:txBody>
      </p:sp>
      <p:pic>
        <p:nvPicPr>
          <p:cNvPr id="4" name="Picture 3">
            <a:extLst>
              <a:ext uri="{FF2B5EF4-FFF2-40B4-BE49-F238E27FC236}">
                <a16:creationId xmlns:a16="http://schemas.microsoft.com/office/drawing/2014/main" id="{18381E47-BE78-B37D-81EE-2BEAA319DC60}"/>
              </a:ext>
            </a:extLst>
          </p:cNvPr>
          <p:cNvPicPr>
            <a:picLocks noChangeAspect="1"/>
          </p:cNvPicPr>
          <p:nvPr/>
        </p:nvPicPr>
        <p:blipFill>
          <a:blip r:embed="rId3"/>
          <a:srcRect l="2368" t="6434" r="-2368" b="621"/>
          <a:stretch/>
        </p:blipFill>
        <p:spPr>
          <a:xfrm>
            <a:off x="1127116" y="680910"/>
            <a:ext cx="2133710" cy="4475570"/>
          </a:xfrm>
          <a:prstGeom prst="rect">
            <a:avLst/>
          </a:prstGeom>
        </p:spPr>
      </p:pic>
      <p:pic>
        <p:nvPicPr>
          <p:cNvPr id="8" name="Picture 7">
            <a:extLst>
              <a:ext uri="{FF2B5EF4-FFF2-40B4-BE49-F238E27FC236}">
                <a16:creationId xmlns:a16="http://schemas.microsoft.com/office/drawing/2014/main" id="{B3B8C125-A141-24EB-99E8-80C9B33FB507}"/>
              </a:ext>
            </a:extLst>
          </p:cNvPr>
          <p:cNvPicPr>
            <a:picLocks noChangeAspect="1"/>
          </p:cNvPicPr>
          <p:nvPr/>
        </p:nvPicPr>
        <p:blipFill>
          <a:blip r:embed="rId4"/>
          <a:srcRect t="6310" b="1583"/>
          <a:stretch/>
        </p:blipFill>
        <p:spPr>
          <a:xfrm>
            <a:off x="3112669" y="688670"/>
            <a:ext cx="1390628" cy="4475570"/>
          </a:xfrm>
          <a:prstGeom prst="rect">
            <a:avLst/>
          </a:prstGeom>
        </p:spPr>
      </p:pic>
      <p:pic>
        <p:nvPicPr>
          <p:cNvPr id="10" name="Picture 9">
            <a:extLst>
              <a:ext uri="{FF2B5EF4-FFF2-40B4-BE49-F238E27FC236}">
                <a16:creationId xmlns:a16="http://schemas.microsoft.com/office/drawing/2014/main" id="{72F583C3-CB83-830C-9BC1-770566DCB6BD}"/>
              </a:ext>
            </a:extLst>
          </p:cNvPr>
          <p:cNvPicPr>
            <a:picLocks noChangeAspect="1"/>
          </p:cNvPicPr>
          <p:nvPr/>
        </p:nvPicPr>
        <p:blipFill>
          <a:blip r:embed="rId5"/>
          <a:srcRect t="173" b="-1"/>
          <a:stretch/>
        </p:blipFill>
        <p:spPr>
          <a:xfrm>
            <a:off x="4503297" y="688668"/>
            <a:ext cx="2121009" cy="4475571"/>
          </a:xfrm>
          <a:prstGeom prst="rect">
            <a:avLst/>
          </a:prstGeom>
        </p:spPr>
      </p:pic>
      <p:pic>
        <p:nvPicPr>
          <p:cNvPr id="12" name="Picture 11">
            <a:extLst>
              <a:ext uri="{FF2B5EF4-FFF2-40B4-BE49-F238E27FC236}">
                <a16:creationId xmlns:a16="http://schemas.microsoft.com/office/drawing/2014/main" id="{90987EF4-65BE-8DC9-8AFD-1922CB5EE5BB}"/>
              </a:ext>
            </a:extLst>
          </p:cNvPr>
          <p:cNvPicPr>
            <a:picLocks noChangeAspect="1"/>
          </p:cNvPicPr>
          <p:nvPr/>
        </p:nvPicPr>
        <p:blipFill>
          <a:blip r:embed="rId6"/>
          <a:srcRect t="169" b="2150"/>
          <a:stretch/>
        </p:blipFill>
        <p:spPr>
          <a:xfrm>
            <a:off x="6549420" y="688666"/>
            <a:ext cx="1317357" cy="4475573"/>
          </a:xfrm>
          <a:prstGeom prst="rect">
            <a:avLst/>
          </a:prstGeom>
        </p:spPr>
      </p:pic>
    </p:spTree>
    <p:extLst>
      <p:ext uri="{BB962C8B-B14F-4D97-AF65-F5344CB8AC3E}">
        <p14:creationId xmlns:p14="http://schemas.microsoft.com/office/powerpoint/2010/main" val="1840166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AD647-37E7-CE10-79FD-0D64C078820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6E750B3-8F4A-5BE0-E086-12EFAAC29183}"/>
              </a:ext>
            </a:extLst>
          </p:cNvPr>
          <p:cNvSpPr/>
          <p:nvPr/>
        </p:nvSpPr>
        <p:spPr>
          <a:xfrm>
            <a:off x="7331676" y="4128551"/>
            <a:ext cx="1812324" cy="80939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6E74777-3C9F-40E3-0B61-E6BEB8DCD403}"/>
              </a:ext>
            </a:extLst>
          </p:cNvPr>
          <p:cNvSpPr>
            <a:spLocks noGrp="1"/>
          </p:cNvSpPr>
          <p:nvPr>
            <p:ph type="title"/>
          </p:nvPr>
        </p:nvSpPr>
        <p:spPr>
          <a:xfrm>
            <a:off x="692801" y="71147"/>
            <a:ext cx="8603700" cy="423081"/>
          </a:xfrm>
        </p:spPr>
        <p:txBody>
          <a:bodyPr anchor="ctr"/>
          <a:lstStyle/>
          <a:p>
            <a:pPr algn="ctr"/>
            <a:r>
              <a:rPr lang="en-GB" sz="1800" b="1" dirty="0">
                <a:latin typeface="Roboto Condensed" panose="020B0604020202020204" charset="0"/>
                <a:ea typeface="Roboto Condensed" panose="020B0604020202020204" charset="0"/>
              </a:rPr>
              <a:t>Social copy – aimed at job seeking former teachers looking to return to teaching</a:t>
            </a:r>
            <a:endParaRPr lang="en-GB" sz="1800" dirty="0"/>
          </a:p>
        </p:txBody>
      </p:sp>
      <p:graphicFrame>
        <p:nvGraphicFramePr>
          <p:cNvPr id="4" name="Table 3">
            <a:extLst>
              <a:ext uri="{FF2B5EF4-FFF2-40B4-BE49-F238E27FC236}">
                <a16:creationId xmlns:a16="http://schemas.microsoft.com/office/drawing/2014/main" id="{7ADD6E2F-F5C2-6F81-02A5-195AAD246232}"/>
              </a:ext>
            </a:extLst>
          </p:cNvPr>
          <p:cNvGraphicFramePr>
            <a:graphicFrameLocks noGrp="1"/>
          </p:cNvGraphicFramePr>
          <p:nvPr>
            <p:extLst>
              <p:ext uri="{D42A27DB-BD31-4B8C-83A1-F6EECF244321}">
                <p14:modId xmlns:p14="http://schemas.microsoft.com/office/powerpoint/2010/main" val="2471849664"/>
              </p:ext>
            </p:extLst>
          </p:nvPr>
        </p:nvGraphicFramePr>
        <p:xfrm>
          <a:off x="1214651" y="799196"/>
          <a:ext cx="7560000" cy="3657508"/>
        </p:xfrm>
        <a:graphic>
          <a:graphicData uri="http://schemas.openxmlformats.org/drawingml/2006/table">
            <a:tbl>
              <a:tblPr firstRow="1" firstCol="1" bandRow="1">
                <a:tableStyleId>{5C22544A-7EE6-4342-B048-85BDC9FD1C3A}</a:tableStyleId>
              </a:tblPr>
              <a:tblGrid>
                <a:gridCol w="5489041">
                  <a:extLst>
                    <a:ext uri="{9D8B030D-6E8A-4147-A177-3AD203B41FA5}">
                      <a16:colId xmlns:a16="http://schemas.microsoft.com/office/drawing/2014/main" val="20000"/>
                    </a:ext>
                  </a:extLst>
                </a:gridCol>
                <a:gridCol w="2070959">
                  <a:extLst>
                    <a:ext uri="{9D8B030D-6E8A-4147-A177-3AD203B41FA5}">
                      <a16:colId xmlns:a16="http://schemas.microsoft.com/office/drawing/2014/main" val="20001"/>
                    </a:ext>
                  </a:extLst>
                </a:gridCol>
              </a:tblGrid>
              <a:tr h="226651">
                <a:tc>
                  <a:txBody>
                    <a:bodyPr/>
                    <a:lstStyle/>
                    <a:p>
                      <a:pPr marL="21590" algn="ctr">
                        <a:lnSpc>
                          <a:spcPct val="120000"/>
                        </a:lnSpc>
                        <a:spcBef>
                          <a:spcPts val="100"/>
                        </a:spcBef>
                        <a:spcAft>
                          <a:spcPts val="100"/>
                        </a:spcAft>
                      </a:pPr>
                      <a:r>
                        <a:rPr lang="en-GB" sz="1050" dirty="0">
                          <a:solidFill>
                            <a:schemeClr val="tx1"/>
                          </a:solidFill>
                          <a:effectLst/>
                          <a:latin typeface="Roboto Condensed" panose="020B0604020202020204" charset="0"/>
                          <a:ea typeface="Roboto Condensed" panose="020B0604020202020204" charset="0"/>
                        </a:rPr>
                        <a:t>Copy</a:t>
                      </a: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r>
                        <a:rPr lang="en-GB" sz="1050" dirty="0">
                          <a:solidFill>
                            <a:schemeClr val="tx1"/>
                          </a:solidFill>
                          <a:effectLst/>
                          <a:latin typeface="Roboto Condensed" panose="020B0604020202020204" charset="0"/>
                          <a:ea typeface="Roboto Condensed" panose="020B0604020202020204" charset="0"/>
                        </a:rPr>
                        <a:t>Image</a:t>
                      </a: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1886029">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Want help returning to the classroom?</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A return to teaching adviser can support your whole return to teaching journey right from the application process. There are lots of different flexible roles available. For more information visit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882218077"/>
                  </a:ext>
                </a:extLst>
              </a:tr>
              <a:tr h="1455555">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Thinking about returning to teaching after some time away? </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There's plenty of support available to help you get back into the classroom with confidence. A Return to Teaching adviser offers free, personalised guidance, helping you look for flexible working roles and sharpen your skills and prepare for interviews. Ready to take the next step? Find out more here: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#ReturnToTeaching</a:t>
                      </a:r>
                      <a:endParaRPr lang="en-GB" sz="1200" b="0" i="0" u="none" strike="noStrike" cap="none"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617395210"/>
                  </a:ext>
                </a:extLst>
              </a:tr>
            </a:tbl>
          </a:graphicData>
        </a:graphic>
      </p:graphicFrame>
      <p:sp>
        <p:nvSpPr>
          <p:cNvPr id="9" name="Rectangle 8">
            <a:extLst>
              <a:ext uri="{FF2B5EF4-FFF2-40B4-BE49-F238E27FC236}">
                <a16:creationId xmlns:a16="http://schemas.microsoft.com/office/drawing/2014/main" id="{15B976F9-CE57-EF69-CB4A-D8481B4769F5}"/>
              </a:ext>
            </a:extLst>
          </p:cNvPr>
          <p:cNvSpPr/>
          <p:nvPr/>
        </p:nvSpPr>
        <p:spPr>
          <a:xfrm>
            <a:off x="5546558" y="4848823"/>
            <a:ext cx="3228093" cy="279948"/>
          </a:xfrm>
          <a:prstGeom prst="rect">
            <a:avLst/>
          </a:prstGeom>
          <a:noFill/>
        </p:spPr>
        <p:txBody>
          <a:bodyPr wrap="square">
            <a:spAutoFit/>
          </a:bodyPr>
          <a:lstStyle/>
          <a:p>
            <a:pPr marL="114300" indent="0" algn="r">
              <a:lnSpc>
                <a:spcPct val="120000"/>
              </a:lnSpc>
              <a:spcBef>
                <a:spcPts val="100"/>
              </a:spcBef>
              <a:spcAft>
                <a:spcPts val="100"/>
              </a:spcAft>
              <a:buNone/>
            </a:pPr>
            <a:r>
              <a:rPr lang="en-GB" sz="1100" dirty="0">
                <a:solidFill>
                  <a:schemeClr val="tx1"/>
                </a:solidFill>
                <a:latin typeface="Roboto Condensed" panose="020B0604020202020204" charset="0"/>
                <a:ea typeface="Roboto Condensed" panose="020B0604020202020204" charset="0"/>
              </a:rPr>
              <a:t>Download the images/animations </a:t>
            </a:r>
            <a:r>
              <a:rPr lang="en-GB" sz="1100" dirty="0">
                <a:solidFill>
                  <a:srgbClr val="FF0000"/>
                </a:solidFill>
                <a:latin typeface="Roboto Condensed" panose="020B0604020202020204" charset="0"/>
                <a:ea typeface="Roboto Condensed" panose="020B0604020202020204" charset="0"/>
                <a:hlinkClick r:id="rId4"/>
              </a:rPr>
              <a:t>here</a:t>
            </a:r>
            <a:endParaRPr lang="en-GB" sz="1100" dirty="0">
              <a:solidFill>
                <a:srgbClr val="FF0000"/>
              </a:solidFill>
              <a:latin typeface="Roboto Condensed" panose="020B0604020202020204" charset="0"/>
              <a:ea typeface="Roboto Condensed" panose="020B0604020202020204" charset="0"/>
            </a:endParaRPr>
          </a:p>
        </p:txBody>
      </p:sp>
      <p:pic>
        <p:nvPicPr>
          <p:cNvPr id="3" name="Picture 2">
            <a:extLst>
              <a:ext uri="{FF2B5EF4-FFF2-40B4-BE49-F238E27FC236}">
                <a16:creationId xmlns:a16="http://schemas.microsoft.com/office/drawing/2014/main" id="{FA62C77B-3935-5D6C-2963-322B6C220DE6}"/>
              </a:ext>
            </a:extLst>
          </p:cNvPr>
          <p:cNvPicPr>
            <a:picLocks noChangeAspect="1"/>
          </p:cNvPicPr>
          <p:nvPr/>
        </p:nvPicPr>
        <p:blipFill>
          <a:blip r:embed="rId5"/>
          <a:stretch>
            <a:fillRect/>
          </a:stretch>
        </p:blipFill>
        <p:spPr>
          <a:xfrm>
            <a:off x="7382883" y="1020444"/>
            <a:ext cx="832087" cy="1754515"/>
          </a:xfrm>
          <a:prstGeom prst="rect">
            <a:avLst/>
          </a:prstGeom>
        </p:spPr>
      </p:pic>
      <p:pic>
        <p:nvPicPr>
          <p:cNvPr id="8" name="Picture 7">
            <a:extLst>
              <a:ext uri="{FF2B5EF4-FFF2-40B4-BE49-F238E27FC236}">
                <a16:creationId xmlns:a16="http://schemas.microsoft.com/office/drawing/2014/main" id="{D9FD9464-9030-6A37-9FDB-131C80AFACC7}"/>
              </a:ext>
            </a:extLst>
          </p:cNvPr>
          <p:cNvPicPr>
            <a:picLocks noChangeAspect="1"/>
          </p:cNvPicPr>
          <p:nvPr/>
        </p:nvPicPr>
        <p:blipFill>
          <a:blip r:embed="rId6"/>
          <a:stretch>
            <a:fillRect/>
          </a:stretch>
        </p:blipFill>
        <p:spPr>
          <a:xfrm>
            <a:off x="7427229" y="2869036"/>
            <a:ext cx="743394" cy="1570099"/>
          </a:xfrm>
          <a:prstGeom prst="rect">
            <a:avLst/>
          </a:prstGeom>
        </p:spPr>
      </p:pic>
    </p:spTree>
    <p:extLst>
      <p:ext uri="{BB962C8B-B14F-4D97-AF65-F5344CB8AC3E}">
        <p14:creationId xmlns:p14="http://schemas.microsoft.com/office/powerpoint/2010/main" val="91385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p:cNvSpPr>
            <a:spLocks noGrp="1"/>
          </p:cNvSpPr>
          <p:nvPr>
            <p:ph type="title"/>
          </p:nvPr>
        </p:nvSpPr>
        <p:spPr>
          <a:xfrm>
            <a:off x="1181100" y="10818"/>
            <a:ext cx="7651200" cy="572700"/>
          </a:xfrm>
        </p:spPr>
        <p:txBody>
          <a:bodyPr/>
          <a:lstStyle/>
          <a:p>
            <a:pPr algn="ctr"/>
            <a:r>
              <a:rPr lang="en-GB" sz="3200" b="1" dirty="0">
                <a:solidFill>
                  <a:schemeClr val="tx1"/>
                </a:solidFill>
                <a:latin typeface="Roboto Condensed" panose="020B0604020202020204" charset="0"/>
                <a:ea typeface="Roboto Condensed" panose="020B0604020202020204" charset="0"/>
              </a:rPr>
              <a:t>Case studies</a:t>
            </a:r>
          </a:p>
        </p:txBody>
      </p:sp>
      <p:pic>
        <p:nvPicPr>
          <p:cNvPr id="16" name="Picture 15">
            <a:extLst>
              <a:ext uri="{FF2B5EF4-FFF2-40B4-BE49-F238E27FC236}">
                <a16:creationId xmlns:a16="http://schemas.microsoft.com/office/drawing/2014/main" id="{F44835EB-6E78-F54F-B499-4C61FB12B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99650" y="1059180"/>
            <a:ext cx="3994036" cy="3709575"/>
          </a:xfrm>
          <a:prstGeom prst="rect">
            <a:avLst/>
          </a:prstGeom>
        </p:spPr>
      </p:pic>
      <p:sp>
        <p:nvSpPr>
          <p:cNvPr id="10" name="TextBox 9">
            <a:extLst>
              <a:ext uri="{FF2B5EF4-FFF2-40B4-BE49-F238E27FC236}">
                <a16:creationId xmlns:a16="http://schemas.microsoft.com/office/drawing/2014/main" id="{504B9FDA-F037-6704-FC31-C4819EFC736C}"/>
              </a:ext>
            </a:extLst>
          </p:cNvPr>
          <p:cNvSpPr txBox="1"/>
          <p:nvPr/>
        </p:nvSpPr>
        <p:spPr>
          <a:xfrm>
            <a:off x="1501139" y="1529025"/>
            <a:ext cx="3892547" cy="3860288"/>
          </a:xfrm>
          <a:prstGeom prst="rect">
            <a:avLst/>
          </a:prstGeom>
          <a:noFill/>
        </p:spPr>
        <p:txBody>
          <a:bodyPr wrap="square">
            <a:spAutoFit/>
          </a:bodyPr>
          <a:lstStyle/>
          <a:p>
            <a:pPr>
              <a:lnSpc>
                <a:spcPct val="115000"/>
              </a:lnSpc>
              <a:spcAft>
                <a:spcPts val="1000"/>
              </a:spcAft>
            </a:pPr>
            <a:r>
              <a:rPr lang="en-GB" sz="1200" b="1" i="1" kern="100" dirty="0">
                <a:solidFill>
                  <a:srgbClr val="2B3333"/>
                </a:solidFill>
                <a:latin typeface="Roboto Condensed" panose="02000000000000000000" pitchFamily="2" charset="0"/>
                <a:ea typeface="Roboto Condensed" panose="02000000000000000000" pitchFamily="2" charset="0"/>
                <a:cs typeface="Roboto Condensed" panose="02000000000000000000" pitchFamily="2" charset="0"/>
              </a:rPr>
              <a:t>Dena Ticker works flexibly as an English teacher, working 4 days a week. She says:</a:t>
            </a:r>
          </a:p>
          <a:p>
            <a:pPr>
              <a:lnSpc>
                <a:spcPct val="115000"/>
              </a:lnSpc>
              <a:spcAft>
                <a:spcPts val="1000"/>
              </a:spcAft>
            </a:pPr>
            <a:r>
              <a:rPr lang="en-GB" sz="1200" kern="100" dirty="0">
                <a:solidFill>
                  <a:srgbClr val="2B3333"/>
                </a:solidFill>
                <a:latin typeface="Roboto Condensed" panose="02000000000000000000" pitchFamily="2" charset="0"/>
                <a:ea typeface="Roboto Condensed" panose="02000000000000000000" pitchFamily="2" charset="0"/>
                <a:cs typeface="Roboto Condensed" panose="02000000000000000000" pitchFamily="2" charset="0"/>
              </a:rPr>
              <a:t>‘When I returned to the classroom after an eight-year break spent raising my two children, it wasn’t the teaching itself that I found challenging. It was having to manage my job differently around the kids. It means I am a lot more conscious of my time management. I was lucky to secure a job as a part-time English classroom teacher working two days a week, which was perfect to help ease myself back into teaching and my time has now built up to four days a week as Second in Charge of English. As a mother, although it can be a juggle, I think a teaching career can complement family life really well. To be able to spend the school holidays with the kids is priceless.’</a:t>
            </a:r>
          </a:p>
          <a:p>
            <a:pPr>
              <a:lnSpc>
                <a:spcPct val="115000"/>
              </a:lnSpc>
              <a:spcAft>
                <a:spcPts val="1000"/>
              </a:spcAft>
            </a:pPr>
            <a:r>
              <a:rPr lang="en-GB" sz="1200" b="1" kern="100" dirty="0">
                <a:solidFill>
                  <a:srgbClr val="2B3333"/>
                </a:solidFill>
                <a:latin typeface="Roboto Condensed" panose="02000000000000000000" pitchFamily="2" charset="0"/>
                <a:ea typeface="Roboto Condensed" panose="02000000000000000000" pitchFamily="2" charset="0"/>
                <a:cs typeface="Roboto Condensed" panose="02000000000000000000" pitchFamily="2" charset="0"/>
              </a:rPr>
              <a:t>Dena Tickner, returning English teacher</a:t>
            </a:r>
          </a:p>
          <a:p>
            <a:pPr>
              <a:lnSpc>
                <a:spcPct val="115000"/>
              </a:lnSpc>
              <a:spcAft>
                <a:spcPts val="1000"/>
              </a:spcAft>
            </a:pPr>
            <a:endParaRPr lang="en-GB" sz="1200" kern="100" dirty="0">
              <a:solidFill>
                <a:srgbClr val="2B3333"/>
              </a:solidFill>
              <a:effectLst/>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4" name="Picture 3" descr="A person smiling at camera&#10;&#10;Description automatically generated">
            <a:extLst>
              <a:ext uri="{FF2B5EF4-FFF2-40B4-BE49-F238E27FC236}">
                <a16:creationId xmlns:a16="http://schemas.microsoft.com/office/drawing/2014/main" id="{14FE8959-8B24-7F05-16C4-1AE27554EBC3}"/>
              </a:ext>
            </a:extLst>
          </p:cNvPr>
          <p:cNvPicPr>
            <a:picLocks noChangeAspect="1"/>
          </p:cNvPicPr>
          <p:nvPr/>
        </p:nvPicPr>
        <p:blipFill>
          <a:blip r:embed="rId4"/>
          <a:stretch>
            <a:fillRect/>
          </a:stretch>
        </p:blipFill>
        <p:spPr>
          <a:xfrm>
            <a:off x="6104040" y="984229"/>
            <a:ext cx="2222995" cy="2963994"/>
          </a:xfrm>
          <a:prstGeom prst="rect">
            <a:avLst/>
          </a:prstGeom>
        </p:spPr>
      </p:pic>
    </p:spTree>
    <p:extLst>
      <p:ext uri="{BB962C8B-B14F-4D97-AF65-F5344CB8AC3E}">
        <p14:creationId xmlns:p14="http://schemas.microsoft.com/office/powerpoint/2010/main" val="1493102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372062">
            <a:off x="1055911" y="1263596"/>
            <a:ext cx="7096638" cy="2520000"/>
          </a:xfrm>
          <a:prstGeom prst="rect">
            <a:avLst/>
          </a:prstGeom>
          <a:solidFill>
            <a:srgbClr val="FBBB2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p:cNvSpPr txBox="1">
            <a:spLocks/>
          </p:cNvSpPr>
          <p:nvPr/>
        </p:nvSpPr>
        <p:spPr>
          <a:xfrm>
            <a:off x="746400" y="445025"/>
            <a:ext cx="76512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solidFill>
                  <a:schemeClr val="tx1"/>
                </a:solidFill>
                <a:latin typeface="Roboto Condensed" panose="020B0604020202020204" charset="0"/>
                <a:ea typeface="Roboto Condensed" panose="020B0604020202020204" charset="0"/>
              </a:rPr>
              <a:t>Want to know more?</a:t>
            </a:r>
          </a:p>
        </p:txBody>
      </p:sp>
      <p:sp>
        <p:nvSpPr>
          <p:cNvPr id="8" name="TextBox 7">
            <a:extLst>
              <a:ext uri="{FF2B5EF4-FFF2-40B4-BE49-F238E27FC236}">
                <a16:creationId xmlns:a16="http://schemas.microsoft.com/office/drawing/2014/main" id="{AB379FEC-F096-A6F3-D955-6F1EF8F5DA8F}"/>
              </a:ext>
            </a:extLst>
          </p:cNvPr>
          <p:cNvSpPr txBox="1"/>
          <p:nvPr/>
        </p:nvSpPr>
        <p:spPr>
          <a:xfrm>
            <a:off x="1283970" y="1880404"/>
            <a:ext cx="6576060" cy="1351075"/>
          </a:xfrm>
          <a:prstGeom prst="rect">
            <a:avLst/>
          </a:prstGeom>
          <a:noFill/>
        </p:spPr>
        <p:txBody>
          <a:bodyPr wrap="square">
            <a:spAutoFit/>
          </a:bodyPr>
          <a:lstStyle/>
          <a:p>
            <a:pPr marL="114300" indent="0">
              <a:lnSpc>
                <a:spcPct val="150000"/>
              </a:lnSpc>
              <a:buNone/>
            </a:pPr>
            <a:r>
              <a:rPr lang="en-GB" dirty="0">
                <a:solidFill>
                  <a:schemeClr val="tx1"/>
                </a:solidFill>
                <a:latin typeface="Roboto Condensed" panose="020B0604020202020204" charset="0"/>
                <a:ea typeface="Roboto Condensed" panose="020B0604020202020204" charset="0"/>
              </a:rPr>
              <a:t>If you want to request any additional information, bespoke content, or to discuss working together please reach out to:</a:t>
            </a:r>
            <a:r>
              <a:rPr lang="en-GB" b="1" dirty="0">
                <a:solidFill>
                  <a:schemeClr val="tx1"/>
                </a:solidFill>
                <a:latin typeface="Roboto Condensed" panose="020B0604020202020204" charset="0"/>
                <a:ea typeface="Roboto Condensed" panose="020B0604020202020204" charset="0"/>
              </a:rPr>
              <a:t> returnto.teaching@education.gov.uk</a:t>
            </a:r>
          </a:p>
          <a:p>
            <a:pPr marL="114300" indent="0">
              <a:lnSpc>
                <a:spcPct val="150000"/>
              </a:lnSpc>
              <a:buNone/>
            </a:pPr>
            <a:r>
              <a:rPr lang="en-GB" b="1" dirty="0">
                <a:solidFill>
                  <a:schemeClr val="tx1"/>
                </a:solidFill>
                <a:latin typeface="Roboto Condensed" panose="020B0604020202020204" charset="0"/>
                <a:ea typeface="Roboto Condensed" panose="020B0604020202020204" charset="0"/>
              </a:rPr>
              <a:t>To find out more visit: </a:t>
            </a:r>
            <a:r>
              <a:rPr lang="en-GB" sz="1400" b="1" u="sng" dirty="0">
                <a:solidFill>
                  <a:schemeClr val="tx1"/>
                </a:solidFill>
                <a:effectLst/>
                <a:latin typeface="Calibri" panose="020F0502020204030204" pitchFamily="34" charset="0"/>
                <a:ea typeface="Aptos" panose="020B0004020202020204" pitchFamily="34" charset="0"/>
                <a:hlinkClick r:id="rId2">
                  <a:extLst>
                    <a:ext uri="{A12FA001-AC4F-418D-AE19-62706E023703}">
                      <ahyp:hlinkClr xmlns:ahyp="http://schemas.microsoft.com/office/drawing/2018/hyperlinkcolor" val="tx"/>
                    </a:ext>
                  </a:extLst>
                </a:hlinkClick>
              </a:rPr>
              <a:t>Return to teaching - Teaching Vacancies - GOV.UK (teaching-vacancies.service.gov.uk)</a:t>
            </a:r>
            <a:endParaRPr lang="en-GB" b="1" dirty="0">
              <a:solidFill>
                <a:schemeClr val="tx1"/>
              </a:solidFill>
              <a:latin typeface="Roboto Condensed" panose="020B0604020202020204" charset="0"/>
              <a:ea typeface="Roboto Condensed" panose="020B0604020202020204" charset="0"/>
              <a:cs typeface="Roboto Condensed"/>
              <a:sym typeface="Roboto Condensed"/>
            </a:endParaRPr>
          </a:p>
        </p:txBody>
      </p:sp>
      <p:pic>
        <p:nvPicPr>
          <p:cNvPr id="9" name="Picture 8" descr="A yellow rectangle with black text and a check mark&#10;&#10;Description automatically generated">
            <a:extLst>
              <a:ext uri="{FF2B5EF4-FFF2-40B4-BE49-F238E27FC236}">
                <a16:creationId xmlns:a16="http://schemas.microsoft.com/office/drawing/2014/main" id="{F13E9095-44DD-5770-A221-2D3EB60B353E}"/>
              </a:ext>
            </a:extLst>
          </p:cNvPr>
          <p:cNvPicPr>
            <a:picLocks noChangeAspect="1"/>
          </p:cNvPicPr>
          <p:nvPr/>
        </p:nvPicPr>
        <p:blipFill rotWithShape="1">
          <a:blip r:embed="rId3"/>
          <a:srcRect l="12033" t="27729" r="16699" b="28461"/>
          <a:stretch/>
        </p:blipFill>
        <p:spPr>
          <a:xfrm>
            <a:off x="7686262" y="4088294"/>
            <a:ext cx="1530626" cy="940905"/>
          </a:xfrm>
          <a:prstGeom prst="rect">
            <a:avLst/>
          </a:prstGeom>
        </p:spPr>
      </p:pic>
    </p:spTree>
    <p:extLst>
      <p:ext uri="{BB962C8B-B14F-4D97-AF65-F5344CB8AC3E}">
        <p14:creationId xmlns:p14="http://schemas.microsoft.com/office/powerpoint/2010/main" val="592568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department for educ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910" y="4277152"/>
            <a:ext cx="955564" cy="565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1A31C6-DD09-D72D-1473-24ECA1DC48DA}"/>
              </a:ext>
            </a:extLst>
          </p:cNvPr>
          <p:cNvSpPr txBox="1"/>
          <p:nvPr/>
        </p:nvSpPr>
        <p:spPr>
          <a:xfrm>
            <a:off x="1941445" y="1874451"/>
            <a:ext cx="5744817" cy="1261884"/>
          </a:xfrm>
          <a:prstGeom prst="rect">
            <a:avLst/>
          </a:prstGeom>
          <a:noFill/>
        </p:spPr>
        <p:txBody>
          <a:bodyPr wrap="square" lIns="91440" tIns="45720" rIns="91440" bIns="45720" rtlCol="0" anchor="t">
            <a:spAutoFit/>
          </a:bodyPr>
          <a:lstStyle/>
          <a:p>
            <a:r>
              <a:rPr lang="en-GB" sz="2800" b="1" dirty="0">
                <a:latin typeface="Roboto Condensed" panose="02000000000000000000" pitchFamily="2" charset="0"/>
                <a:ea typeface="Roboto Condensed" panose="02000000000000000000" pitchFamily="2" charset="0"/>
                <a:cs typeface="Roboto Condensed" panose="02000000000000000000" pitchFamily="2" charset="0"/>
              </a:rPr>
              <a:t>Supporting</a:t>
            </a:r>
            <a:r>
              <a:rPr lang="en-GB" sz="2800" dirty="0">
                <a:latin typeface="Roboto Condensed" panose="02000000000000000000" pitchFamily="2" charset="0"/>
                <a:ea typeface="Roboto Condensed" panose="02000000000000000000" pitchFamily="2" charset="0"/>
                <a:cs typeface="Roboto Condensed" panose="02000000000000000000" pitchFamily="2" charset="0"/>
              </a:rPr>
              <a:t> </a:t>
            </a:r>
            <a:r>
              <a:rPr lang="en-GB" sz="2800" b="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former </a:t>
            </a:r>
            <a:r>
              <a:rPr lang="en-GB" sz="2800" b="1" dirty="0">
                <a:latin typeface="Roboto Condensed" panose="02000000000000000000" pitchFamily="2" charset="0"/>
                <a:ea typeface="Roboto Condensed" panose="02000000000000000000" pitchFamily="2" charset="0"/>
                <a:cs typeface="Roboto Condensed" panose="02000000000000000000" pitchFamily="2" charset="0"/>
              </a:rPr>
              <a:t>teachers back into the classroom</a:t>
            </a:r>
          </a:p>
          <a:p>
            <a:r>
              <a:rPr lang="en-GB" sz="2000" dirty="0">
                <a:latin typeface="Roboto Condensed" panose="02000000000000000000" pitchFamily="2" charset="0"/>
                <a:ea typeface="Roboto Condensed" panose="02000000000000000000" pitchFamily="2" charset="0"/>
                <a:cs typeface="Roboto Condensed" panose="02000000000000000000" pitchFamily="2" charset="0"/>
              </a:rPr>
              <a:t>Communications toolkit </a:t>
            </a:r>
          </a:p>
        </p:txBody>
      </p:sp>
      <p:pic>
        <p:nvPicPr>
          <p:cNvPr id="2" name="Picture 1" descr="A yellow rectangle with black text and a check mark&#10;&#10;Description automatically generated">
            <a:extLst>
              <a:ext uri="{FF2B5EF4-FFF2-40B4-BE49-F238E27FC236}">
                <a16:creationId xmlns:a16="http://schemas.microsoft.com/office/drawing/2014/main" id="{9E72C02F-2D9D-34A1-CFB2-DDB338105783}"/>
              </a:ext>
            </a:extLst>
          </p:cNvPr>
          <p:cNvPicPr>
            <a:picLocks noChangeAspect="1"/>
          </p:cNvPicPr>
          <p:nvPr/>
        </p:nvPicPr>
        <p:blipFill rotWithShape="1">
          <a:blip r:embed="rId4"/>
          <a:srcRect l="12033" t="27729" r="16699" b="28461"/>
          <a:stretch/>
        </p:blipFill>
        <p:spPr>
          <a:xfrm>
            <a:off x="7686262" y="4088294"/>
            <a:ext cx="1530626" cy="940905"/>
          </a:xfrm>
          <a:prstGeom prst="rect">
            <a:avLst/>
          </a:prstGeom>
        </p:spPr>
      </p:pic>
    </p:spTree>
    <p:extLst>
      <p:ext uri="{BB962C8B-B14F-4D97-AF65-F5344CB8AC3E}">
        <p14:creationId xmlns:p14="http://schemas.microsoft.com/office/powerpoint/2010/main" val="70939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p:cNvSpPr>
            <a:spLocks noGrp="1"/>
          </p:cNvSpPr>
          <p:nvPr>
            <p:ph type="title"/>
          </p:nvPr>
        </p:nvSpPr>
        <p:spPr>
          <a:xfrm>
            <a:off x="1181100" y="445025"/>
            <a:ext cx="7651200" cy="572700"/>
          </a:xfrm>
        </p:spPr>
        <p:txBody>
          <a:bodyPr/>
          <a:lstStyle/>
          <a:p>
            <a:pPr algn="ctr"/>
            <a:r>
              <a:rPr lang="en-GB" sz="3200" b="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About the toolkit</a:t>
            </a:r>
          </a:p>
        </p:txBody>
      </p:sp>
      <p:sp>
        <p:nvSpPr>
          <p:cNvPr id="11" name="Rectangle 10"/>
          <p:cNvSpPr/>
          <p:nvPr/>
        </p:nvSpPr>
        <p:spPr>
          <a:xfrm>
            <a:off x="1181100" y="1166648"/>
            <a:ext cx="4361927" cy="390146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gn="ctr">
              <a:lnSpc>
                <a:spcPct val="90000"/>
              </a:lnSpc>
              <a:buClr>
                <a:srgbClr val="595959"/>
              </a:buClr>
            </a:pPr>
            <a:endParaRPr lang="en-GB" sz="1600"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114300" algn="ctr">
              <a:lnSpc>
                <a:spcPct val="90000"/>
              </a:lnSpc>
              <a:buClr>
                <a:srgbClr val="595959"/>
              </a:buClr>
            </a:pPr>
            <a:r>
              <a:rPr lang="en-GB" sz="16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The </a:t>
            </a: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Department for Education is supporting teachers to return to the classroom. This toolkit provides content to highlight that support to help you inspire others to feel confident about returning to teach:</a:t>
            </a:r>
          </a:p>
          <a:p>
            <a:pPr marL="114300" algn="ctr">
              <a:lnSpc>
                <a:spcPct val="90000"/>
              </a:lnSpc>
              <a:buClr>
                <a:srgbClr val="595959"/>
              </a:buClr>
            </a:pPr>
            <a:endParaRPr lang="en-GB" sz="16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a:p>
            <a:pPr marL="285750" indent="-171450" algn="ctr">
              <a:lnSpc>
                <a:spcPct val="90000"/>
              </a:lnSpc>
              <a:buClr>
                <a:srgbClr val="595959"/>
              </a:buClr>
              <a:buFont typeface="Wingdings" panose="05000000000000000000" pitchFamily="2" charset="2"/>
              <a:buChar char="ü"/>
            </a:pPr>
            <a:r>
              <a:rPr lang="en-GB" sz="16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 An </a:t>
            </a: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overview of the support on offer </a:t>
            </a:r>
          </a:p>
          <a:p>
            <a:pPr marL="285750" indent="-171450" algn="ctr">
              <a:lnSpc>
                <a:spcPct val="90000"/>
              </a:lnSpc>
              <a:buClr>
                <a:srgbClr val="595959"/>
              </a:buClr>
              <a:buFont typeface="Wingdings" panose="05000000000000000000" pitchFamily="2" charset="2"/>
              <a:buChar char="ü"/>
            </a:pP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 range of communications and content to help you raise awareness of the support on offer</a:t>
            </a:r>
          </a:p>
          <a:p>
            <a:pPr marL="285750" indent="-171450" algn="ctr">
              <a:lnSpc>
                <a:spcPct val="90000"/>
              </a:lnSpc>
              <a:buClr>
                <a:srgbClr val="595959"/>
              </a:buClr>
              <a:buFont typeface="Wingdings" panose="05000000000000000000" pitchFamily="2" charset="2"/>
              <a:buChar char="ü"/>
            </a:pP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Case studies of former teachers </a:t>
            </a:r>
            <a:r>
              <a:rPr lang="en-GB" sz="16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who have made the transition back to the classroom</a:t>
            </a:r>
          </a:p>
          <a:p>
            <a:pPr marL="114300" algn="ctr">
              <a:lnSpc>
                <a:spcPct val="90000"/>
              </a:lnSpc>
              <a:buClr>
                <a:srgbClr val="595959"/>
              </a:buClr>
            </a:pPr>
            <a:endPar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114300" algn="ctr">
              <a:lnSpc>
                <a:spcPct val="90000"/>
              </a:lnSpc>
              <a:buClr>
                <a:srgbClr val="595959"/>
              </a:buClr>
            </a:pP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For more information or to discuss the creation of any new or bespoke content to reach returning teachers, please contact </a:t>
            </a:r>
            <a:r>
              <a:rPr lang="en-GB" sz="1600" b="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returnto</a:t>
            </a:r>
            <a:r>
              <a:rPr lang="en-GB" sz="1600" b="1" dirty="0">
                <a:solidFill>
                  <a:schemeClr val="tx1"/>
                </a:solidFill>
                <a:latin typeface="Roboto Condensed" panose="020B0604020202020204" charset="0"/>
                <a:ea typeface="Roboto Condensed" panose="020B0604020202020204" charset="0"/>
              </a:rPr>
              <a:t>.teaching@education.gov.uk</a:t>
            </a:r>
          </a:p>
        </p:txBody>
      </p:sp>
      <p:pic>
        <p:nvPicPr>
          <p:cNvPr id="4" name="Picture 3">
            <a:extLst>
              <a:ext uri="{FF2B5EF4-FFF2-40B4-BE49-F238E27FC236}">
                <a16:creationId xmlns:a16="http://schemas.microsoft.com/office/drawing/2014/main" id="{78D6EA65-5241-79EB-44CF-8760328960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45"/>
          <a:stretch/>
        </p:blipFill>
        <p:spPr>
          <a:xfrm>
            <a:off x="5656106" y="1166647"/>
            <a:ext cx="3355232" cy="1978573"/>
          </a:xfrm>
          <a:prstGeom prst="rect">
            <a:avLst/>
          </a:prstGeom>
        </p:spPr>
      </p:pic>
      <p:sp>
        <p:nvSpPr>
          <p:cNvPr id="6" name="AutoShape 4">
            <a:extLst>
              <a:ext uri="{FF2B5EF4-FFF2-40B4-BE49-F238E27FC236}">
                <a16:creationId xmlns:a16="http://schemas.microsoft.com/office/drawing/2014/main" id="{A5C2E7AC-D78B-C0ED-8FAE-5C46A0B66DA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building with a lot of flowers&#10;&#10;Description automatically generated">
            <a:extLst>
              <a:ext uri="{FF2B5EF4-FFF2-40B4-BE49-F238E27FC236}">
                <a16:creationId xmlns:a16="http://schemas.microsoft.com/office/drawing/2014/main" id="{B2A0ED23-7FCD-04C3-6B81-2E1E712EDB78}"/>
              </a:ext>
            </a:extLst>
          </p:cNvPr>
          <p:cNvPicPr>
            <a:picLocks noChangeAspect="1"/>
          </p:cNvPicPr>
          <p:nvPr/>
        </p:nvPicPr>
        <p:blipFill>
          <a:blip r:embed="rId4"/>
          <a:stretch>
            <a:fillRect/>
          </a:stretch>
        </p:blipFill>
        <p:spPr>
          <a:xfrm>
            <a:off x="6697980" y="2081406"/>
            <a:ext cx="1143000" cy="675888"/>
          </a:xfrm>
          <a:prstGeom prst="rect">
            <a:avLst/>
          </a:prstGeom>
        </p:spPr>
      </p:pic>
    </p:spTree>
    <p:extLst>
      <p:ext uri="{BB962C8B-B14F-4D97-AF65-F5344CB8AC3E}">
        <p14:creationId xmlns:p14="http://schemas.microsoft.com/office/powerpoint/2010/main" val="3366803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p:cNvSpPr>
            <a:spLocks noGrp="1"/>
          </p:cNvSpPr>
          <p:nvPr>
            <p:ph type="title"/>
          </p:nvPr>
        </p:nvSpPr>
        <p:spPr>
          <a:xfrm>
            <a:off x="1181100" y="445025"/>
            <a:ext cx="7651200" cy="572700"/>
          </a:xfrm>
        </p:spPr>
        <p:txBody>
          <a:bodyPr/>
          <a:lstStyle/>
          <a:p>
            <a:pPr algn="ctr"/>
            <a:r>
              <a:rPr lang="en-GB" sz="3200" b="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Why return to teaching? </a:t>
            </a:r>
          </a:p>
        </p:txBody>
      </p:sp>
      <p:sp>
        <p:nvSpPr>
          <p:cNvPr id="11" name="Rectangle 10"/>
          <p:cNvSpPr/>
          <p:nvPr/>
        </p:nvSpPr>
        <p:spPr>
          <a:xfrm>
            <a:off x="1181100" y="1166648"/>
            <a:ext cx="4361927" cy="390146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gn="ctr">
              <a:lnSpc>
                <a:spcPct val="90000"/>
              </a:lnSpc>
              <a:buClr>
                <a:srgbClr val="595959"/>
              </a:buClr>
            </a:pPr>
            <a:endParaRPr lang="en-GB" sz="1600"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114300" algn="ctr">
              <a:lnSpc>
                <a:spcPct val="90000"/>
              </a:lnSpc>
              <a:buClr>
                <a:srgbClr val="595959"/>
              </a:buClr>
            </a:pPr>
            <a:r>
              <a:rPr lang="en-GB"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Returning to teaching is easier than people might expect. </a:t>
            </a:r>
            <a:r>
              <a:rPr lang="en-GB"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Flexible working options can help former teachers return to the classroom in a way that works for them. </a:t>
            </a:r>
            <a:r>
              <a:rPr lang="en-GB" sz="14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You can also refer to </a:t>
            </a:r>
            <a:r>
              <a:rPr lang="en-GB" sz="14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rPr>
              <a:t>Capita’s Flexible Working Programme </a:t>
            </a:r>
            <a:r>
              <a:rPr lang="en-GB" sz="14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to help with this.</a:t>
            </a:r>
          </a:p>
          <a:p>
            <a:pPr marL="114300" algn="ctr">
              <a:lnSpc>
                <a:spcPct val="90000"/>
              </a:lnSpc>
              <a:buClr>
                <a:srgbClr val="595959"/>
              </a:buClr>
            </a:pPr>
            <a:endParaRPr lang="en-GB"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114300" algn="ctr">
              <a:lnSpc>
                <a:spcPct val="90000"/>
              </a:lnSpc>
              <a:buClr>
                <a:srgbClr val="595959"/>
              </a:buClr>
            </a:pPr>
            <a:r>
              <a:rPr lang="en-GB"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Time away and different life experiences gained from a career break can help give a fresh perspective on being a teacher and is highly valued by schools.</a:t>
            </a:r>
          </a:p>
          <a:p>
            <a:pPr marL="114300" algn="ctr">
              <a:lnSpc>
                <a:spcPct val="90000"/>
              </a:lnSpc>
              <a:buClr>
                <a:srgbClr val="595959"/>
              </a:buClr>
            </a:pPr>
            <a:endParaRPr lang="en-GB"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114300" algn="ctr">
              <a:lnSpc>
                <a:spcPct val="90000"/>
              </a:lnSpc>
              <a:buClr>
                <a:srgbClr val="595959"/>
              </a:buClr>
            </a:pPr>
            <a:r>
              <a:rPr lang="en-GB"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Free support is available. </a:t>
            </a:r>
            <a:r>
              <a:rPr lang="en-GB"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The return to teaching webpage contains useful information, including a step-by-step guide to returning. </a:t>
            </a:r>
            <a:r>
              <a:rPr lang="en-GB"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 return to teaching adviser can help former teachers choose a career path that suits their skills, situation, and ambition.</a:t>
            </a:r>
            <a:r>
              <a:rPr lang="en-GB" dirty="0">
                <a:solidFill>
                  <a:srgbClr val="00B0F0"/>
                </a:solidFill>
                <a:latin typeface="Roboto Condensed" panose="02000000000000000000" pitchFamily="2" charset="0"/>
                <a:ea typeface="Roboto Condensed" panose="02000000000000000000" pitchFamily="2" charset="0"/>
                <a:cs typeface="Roboto Condensed" panose="02000000000000000000" pitchFamily="2" charset="0"/>
              </a:rPr>
              <a:t> </a:t>
            </a:r>
          </a:p>
          <a:p>
            <a:pPr marL="114300" algn="ctr">
              <a:lnSpc>
                <a:spcPct val="90000"/>
              </a:lnSpc>
              <a:buClr>
                <a:srgbClr val="595959"/>
              </a:buClr>
            </a:pPr>
            <a:endParaRPr lang="en-GB"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114300" algn="ctr">
              <a:lnSpc>
                <a:spcPct val="90000"/>
              </a:lnSpc>
              <a:buClr>
                <a:srgbClr val="595959"/>
              </a:buClr>
            </a:pPr>
            <a:endParaRPr lang="en-GB"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114300" algn="ctr">
              <a:lnSpc>
                <a:spcPct val="90000"/>
              </a:lnSpc>
              <a:buClr>
                <a:srgbClr val="595959"/>
              </a:buClr>
            </a:pPr>
            <a:endParaRPr lang="en-GB" sz="16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026" name="Picture 2">
            <a:extLst>
              <a:ext uri="{FF2B5EF4-FFF2-40B4-BE49-F238E27FC236}">
                <a16:creationId xmlns:a16="http://schemas.microsoft.com/office/drawing/2014/main" id="{D2498E79-DFF7-0975-6DAB-BD7009888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282" y="1166647"/>
            <a:ext cx="3395272" cy="2264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661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p:cNvSpPr>
            <a:spLocks noGrp="1"/>
          </p:cNvSpPr>
          <p:nvPr>
            <p:ph type="title"/>
          </p:nvPr>
        </p:nvSpPr>
        <p:spPr>
          <a:xfrm>
            <a:off x="1181100" y="445025"/>
            <a:ext cx="7651200" cy="572700"/>
          </a:xfrm>
        </p:spPr>
        <p:txBody>
          <a:bodyPr/>
          <a:lstStyle/>
          <a:p>
            <a:pPr algn="ctr"/>
            <a:r>
              <a:rPr lang="en-GB" sz="3200" b="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Support for returning teachers</a:t>
            </a:r>
          </a:p>
        </p:txBody>
      </p:sp>
      <p:sp>
        <p:nvSpPr>
          <p:cNvPr id="11" name="Rectangle 10"/>
          <p:cNvSpPr/>
          <p:nvPr/>
        </p:nvSpPr>
        <p:spPr>
          <a:xfrm>
            <a:off x="1318704" y="1017725"/>
            <a:ext cx="4361927" cy="3901467"/>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lgn="ctr">
              <a:lnSpc>
                <a:spcPct val="90000"/>
              </a:lnSpc>
              <a:buClr>
                <a:srgbClr val="595959"/>
              </a:buClr>
            </a:pP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The Return to Teach Advisory service is a comprehensive package of free one–to-one support for qualified teachers who are looking to return to teach Primary or any Secondary subject in a state funded school in England. </a:t>
            </a:r>
          </a:p>
          <a:p>
            <a:pPr marL="114300" algn="ctr">
              <a:lnSpc>
                <a:spcPct val="90000"/>
              </a:lnSpc>
              <a:buClr>
                <a:srgbClr val="595959"/>
              </a:buClr>
            </a:pPr>
            <a:endPar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114300" indent="0" algn="ctr">
              <a:lnSpc>
                <a:spcPct val="90000"/>
              </a:lnSpc>
              <a:buClr>
                <a:srgbClr val="595959"/>
              </a:buClr>
              <a:buNone/>
              <a:defRPr/>
            </a:pP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Candidates will have access to an exclusive Facebook group for returning teachers and the support of a named Return To Teaching Adviser, who will:</a:t>
            </a:r>
          </a:p>
          <a:p>
            <a:pPr marL="285750" indent="-171450" algn="ctr">
              <a:lnSpc>
                <a:spcPct val="90000"/>
              </a:lnSpc>
              <a:buClr>
                <a:srgbClr val="595959"/>
              </a:buClr>
              <a:buFont typeface="Wingdings" panose="05000000000000000000" pitchFamily="2" charset="2"/>
              <a:buChar char="ü"/>
              <a:defRPr/>
            </a:pP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talk through gaining classroom experience; </a:t>
            </a:r>
          </a:p>
          <a:p>
            <a:pPr marL="285750" indent="-171450" algn="ctr">
              <a:lnSpc>
                <a:spcPct val="90000"/>
              </a:lnSpc>
              <a:buClr>
                <a:srgbClr val="595959"/>
              </a:buClr>
              <a:buFont typeface="Wingdings" panose="05000000000000000000" pitchFamily="2" charset="2"/>
              <a:buChar char="ü"/>
              <a:defRPr/>
            </a:pP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signpost relevant returners’ courses, teaching job vacancies and events; </a:t>
            </a:r>
          </a:p>
          <a:p>
            <a:pPr marL="285750" indent="-171450" algn="ctr">
              <a:lnSpc>
                <a:spcPct val="90000"/>
              </a:lnSpc>
              <a:buClr>
                <a:srgbClr val="595959"/>
              </a:buClr>
              <a:buFont typeface="Wingdings" panose="05000000000000000000" pitchFamily="2" charset="2"/>
              <a:buChar char="ü"/>
              <a:defRPr/>
            </a:pP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help prepare applications for teaching posts, including preparing for interviews</a:t>
            </a:r>
          </a:p>
        </p:txBody>
      </p:sp>
      <p:sp>
        <p:nvSpPr>
          <p:cNvPr id="4" name="AutoShape 2">
            <a:extLst>
              <a:ext uri="{FF2B5EF4-FFF2-40B4-BE49-F238E27FC236}">
                <a16:creationId xmlns:a16="http://schemas.microsoft.com/office/drawing/2014/main" id="{672DF6B1-C76E-9A0D-AE24-B4B77C9E567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a:extLst>
              <a:ext uri="{FF2B5EF4-FFF2-40B4-BE49-F238E27FC236}">
                <a16:creationId xmlns:a16="http://schemas.microsoft.com/office/drawing/2014/main" id="{06DD5C84-EA8C-8EF8-ADF8-D9BCEBC6A1E2}"/>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person in a white shirt and apron standing in front of a green cabinet with a group of people&#10;&#10;Description automatically generated">
            <a:extLst>
              <a:ext uri="{FF2B5EF4-FFF2-40B4-BE49-F238E27FC236}">
                <a16:creationId xmlns:a16="http://schemas.microsoft.com/office/drawing/2014/main" id="{2D9C4723-5BF6-18BC-AF48-116F4BF62A17}"/>
              </a:ext>
            </a:extLst>
          </p:cNvPr>
          <p:cNvPicPr>
            <a:picLocks noChangeAspect="1"/>
          </p:cNvPicPr>
          <p:nvPr/>
        </p:nvPicPr>
        <p:blipFill>
          <a:blip r:embed="rId3"/>
          <a:stretch>
            <a:fillRect/>
          </a:stretch>
        </p:blipFill>
        <p:spPr>
          <a:xfrm>
            <a:off x="5695427" y="1166648"/>
            <a:ext cx="3364763" cy="2243614"/>
          </a:xfrm>
          <a:prstGeom prst="rect">
            <a:avLst/>
          </a:prstGeom>
        </p:spPr>
      </p:pic>
    </p:spTree>
    <p:extLst>
      <p:ext uri="{BB962C8B-B14F-4D97-AF65-F5344CB8AC3E}">
        <p14:creationId xmlns:p14="http://schemas.microsoft.com/office/powerpoint/2010/main" val="4046492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p:cNvSpPr>
            <a:spLocks noGrp="1"/>
          </p:cNvSpPr>
          <p:nvPr>
            <p:ph type="title"/>
          </p:nvPr>
        </p:nvSpPr>
        <p:spPr>
          <a:xfrm>
            <a:off x="1181100" y="445025"/>
            <a:ext cx="7651200" cy="572700"/>
          </a:xfrm>
        </p:spPr>
        <p:txBody>
          <a:bodyPr/>
          <a:lstStyle/>
          <a:p>
            <a:pPr algn="ctr"/>
            <a:r>
              <a:rPr lang="en-GB" sz="3200" b="1" dirty="0">
                <a:solidFill>
                  <a:schemeClr val="tx1"/>
                </a:solidFill>
                <a:latin typeface="Roboto" panose="02000000000000000000" pitchFamily="2" charset="0"/>
                <a:ea typeface="Roboto" panose="02000000000000000000" pitchFamily="2" charset="0"/>
                <a:cs typeface="Roboto" panose="02000000000000000000" pitchFamily="2" charset="0"/>
              </a:rPr>
              <a:t>3 Things You Can Do To Support</a:t>
            </a:r>
          </a:p>
        </p:txBody>
      </p:sp>
      <p:sp>
        <p:nvSpPr>
          <p:cNvPr id="6" name="Rectangle 5"/>
          <p:cNvSpPr/>
          <p:nvPr/>
        </p:nvSpPr>
        <p:spPr>
          <a:xfrm>
            <a:off x="1181100" y="2147050"/>
            <a:ext cx="2340000" cy="221007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Tell your network via your newsletters or Intranet</a:t>
            </a:r>
          </a:p>
          <a:p>
            <a:pPr algn="ctr"/>
            <a:endParaRPr lang="en-GB" altLang="en-US" sz="1600" i="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algn="ctr"/>
            <a:r>
              <a:rPr lang="en-GB" altLang="en-US" sz="1600" i="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ction="ppaction://hlinksldjump"/>
              </a:rPr>
              <a:t>Details here</a:t>
            </a:r>
            <a:endParaRPr lang="en-GB" altLang="en-US" sz="1600" i="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026" name="Picture 2" descr="Social Media Icons - Download Free Vector Icons | Noun Projec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0319" y="1236712"/>
            <a:ext cx="818226" cy="818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ogram Web Website - Free vector graphic on Pixaba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03799" y="1298019"/>
            <a:ext cx="818226" cy="8111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letter Icons - Download Free Vector Icons | Noun Projec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4397" y="1236712"/>
            <a:ext cx="818226" cy="8182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F10ED53-B164-D937-24D4-BE8F84019EB4}"/>
              </a:ext>
            </a:extLst>
          </p:cNvPr>
          <p:cNvSpPr/>
          <p:nvPr/>
        </p:nvSpPr>
        <p:spPr>
          <a:xfrm>
            <a:off x="7303799" y="3845481"/>
            <a:ext cx="1840201" cy="102464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3870300" y="2147050"/>
            <a:ext cx="2340000" cy="221007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Share your support on social media</a:t>
            </a:r>
          </a:p>
          <a:p>
            <a:pPr algn="ctr"/>
            <a:endParaRPr lang="en-GB" altLang="en-US" sz="1600" i="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algn="ctr"/>
            <a:r>
              <a:rPr lang="en-GB" altLang="en-US" sz="1600" i="1"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hlinkClick r:id="rId7" action="ppaction://hlinksldjump"/>
              </a:rPr>
              <a:t>Details here</a:t>
            </a:r>
            <a:endParaRPr lang="en-GB" altLang="en-US" sz="1600" i="1"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 name="Rectangle 4"/>
          <p:cNvSpPr/>
          <p:nvPr/>
        </p:nvSpPr>
        <p:spPr>
          <a:xfrm>
            <a:off x="6559500" y="2147050"/>
            <a:ext cx="2396298" cy="221007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a:p>
            <a:pPr algn="ctr"/>
            <a:r>
              <a:rPr lang="en-GB" sz="16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Host our logo on your website with a call to action to the Return to Teaching page on the Teaching Vacancies website</a:t>
            </a:r>
          </a:p>
          <a:p>
            <a:pPr algn="ctr"/>
            <a:endParaRPr lang="en-GB" altLang="en-US" sz="1600" i="1"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a:p>
            <a:pPr algn="ctr"/>
            <a:r>
              <a:rPr lang="en-GB" altLang="en-US" sz="1600" i="1"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hlinkClick r:id="rId8" action="ppaction://hlinksldjump"/>
              </a:rPr>
              <a:t>Details here</a:t>
            </a:r>
            <a:endParaRPr lang="en-GB" altLang="en-US" sz="1600" i="1"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792391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p:cNvSpPr>
            <a:spLocks noGrp="1"/>
          </p:cNvSpPr>
          <p:nvPr>
            <p:ph type="title"/>
          </p:nvPr>
        </p:nvSpPr>
        <p:spPr>
          <a:xfrm>
            <a:off x="1181100" y="445025"/>
            <a:ext cx="7651200" cy="572700"/>
          </a:xfrm>
        </p:spPr>
        <p:txBody>
          <a:bodyPr/>
          <a:lstStyle/>
          <a:p>
            <a:pPr algn="ctr"/>
            <a:r>
              <a:rPr lang="en-GB" sz="3200" b="1" dirty="0">
                <a:solidFill>
                  <a:schemeClr val="tx1"/>
                </a:solidFill>
                <a:latin typeface="Roboto Condensed" panose="020B0604020202020204" charset="0"/>
                <a:ea typeface="Roboto Condensed" panose="020B0604020202020204" charset="0"/>
              </a:rPr>
              <a:t>Content Package</a:t>
            </a:r>
          </a:p>
        </p:txBody>
      </p:sp>
      <p:sp>
        <p:nvSpPr>
          <p:cNvPr id="3" name="Text Placeholder 2"/>
          <p:cNvSpPr>
            <a:spLocks noGrp="1"/>
          </p:cNvSpPr>
          <p:nvPr>
            <p:ph type="body" idx="1"/>
          </p:nvPr>
        </p:nvSpPr>
        <p:spPr>
          <a:xfrm>
            <a:off x="1181100" y="1061415"/>
            <a:ext cx="7651200" cy="3701345"/>
          </a:xfrm>
        </p:spPr>
        <p:txBody>
          <a:bodyPr/>
          <a:lstStyle/>
          <a:p>
            <a:pPr marL="114300" indent="0">
              <a:lnSpc>
                <a:spcPct val="130000"/>
              </a:lnSpc>
              <a:buNone/>
            </a:pPr>
            <a:r>
              <a:rPr lang="en-GB" sz="1200" dirty="0">
                <a:solidFill>
                  <a:schemeClr val="tx1"/>
                </a:solidFill>
                <a:latin typeface="Roboto Condensed" panose="020B0604020202020204" charset="0"/>
                <a:ea typeface="Roboto Condensed" panose="020B0604020202020204" charset="0"/>
              </a:rPr>
              <a:t>This content package is designed to provide stakeholders with materials to help encourage former teachers to get back into the classroom and show the support on offer for people returning. The materials are designed to act as a base that you can tailor as you see fit.</a:t>
            </a:r>
          </a:p>
          <a:p>
            <a:pPr marL="114300" indent="0">
              <a:lnSpc>
                <a:spcPct val="130000"/>
              </a:lnSpc>
              <a:buNone/>
            </a:pPr>
            <a:endParaRPr lang="en-GB" sz="1200" dirty="0">
              <a:solidFill>
                <a:schemeClr val="tx1"/>
              </a:solidFill>
              <a:latin typeface="Roboto Condensed" panose="020B0604020202020204" charset="0"/>
              <a:ea typeface="Roboto Condensed" panose="020B0604020202020204" charset="0"/>
            </a:endParaRPr>
          </a:p>
          <a:p>
            <a:pPr marL="114300" indent="0">
              <a:lnSpc>
                <a:spcPct val="130000"/>
              </a:lnSpc>
              <a:buNone/>
            </a:pPr>
            <a:r>
              <a:rPr lang="en-GB" sz="1200" dirty="0">
                <a:solidFill>
                  <a:schemeClr val="tx1"/>
                </a:solidFill>
                <a:latin typeface="Roboto Condensed" panose="020B0604020202020204" charset="0"/>
                <a:ea typeface="Roboto Condensed" panose="020B0604020202020204" charset="0"/>
              </a:rPr>
              <a:t>You’ll find the following content:</a:t>
            </a:r>
          </a:p>
          <a:p>
            <a:pPr marL="355600" indent="-241300">
              <a:lnSpc>
                <a:spcPct val="130000"/>
              </a:lnSpc>
              <a:buClr>
                <a:schemeClr val="tx1"/>
              </a:buClr>
              <a:buFont typeface="Wingdings" panose="05000000000000000000" pitchFamily="2" charset="2"/>
              <a:buChar char="ü"/>
            </a:pPr>
            <a:r>
              <a:rPr lang="en-GB" sz="1200" b="1" dirty="0">
                <a:solidFill>
                  <a:schemeClr val="tx1"/>
                </a:solidFill>
                <a:latin typeface="Roboto Condensed" panose="020B0604020202020204" charset="0"/>
                <a:ea typeface="Roboto Condensed" panose="020B0604020202020204" charset="0"/>
              </a:rPr>
              <a:t>Newsletter/web copy</a:t>
            </a:r>
            <a:r>
              <a:rPr lang="en-GB" sz="1200" dirty="0">
                <a:solidFill>
                  <a:schemeClr val="tx1"/>
                </a:solidFill>
                <a:latin typeface="Roboto Condensed" panose="020B0604020202020204" charset="0"/>
                <a:ea typeface="Roboto Condensed" panose="020B0604020202020204" charset="0"/>
              </a:rPr>
              <a:t> – copy you can include in your newsletter or on your Intranet or website to explain the support on offer for teachers returning to the classroom to your network and encourage them to use it</a:t>
            </a:r>
          </a:p>
          <a:p>
            <a:pPr marL="355600" marR="0" lvl="0" indent="-241300" algn="l" defTabSz="914400" rtl="0" eaLnBrk="1" fontAlgn="auto" latinLnBrk="0" hangingPunct="1">
              <a:lnSpc>
                <a:spcPct val="130000"/>
              </a:lnSpc>
              <a:spcBef>
                <a:spcPts val="0"/>
              </a:spcBef>
              <a:spcAft>
                <a:spcPts val="0"/>
              </a:spcAft>
              <a:buClr>
                <a:srgbClr val="161616"/>
              </a:buClr>
              <a:buSzPts val="1800"/>
              <a:buFont typeface="Wingdings" panose="05000000000000000000" pitchFamily="2" charset="2"/>
              <a:buChar char="ü"/>
              <a:tabLst/>
              <a:defRPr/>
            </a:pPr>
            <a:r>
              <a:rPr kumimoji="0" lang="en-GB" sz="1200" b="1" i="0" u="none" strike="noStrike" kern="0" cap="none" spc="0" normalizeH="0" baseline="0" noProof="0" dirty="0">
                <a:ln>
                  <a:noFill/>
                </a:ln>
                <a:solidFill>
                  <a:srgbClr val="161616"/>
                </a:solidFill>
                <a:effectLst/>
                <a:uLnTx/>
                <a:uFillTx/>
                <a:latin typeface="Roboto Condensed" panose="020B0604020202020204" charset="0"/>
                <a:ea typeface="Roboto Condensed" panose="020B0604020202020204" charset="0"/>
                <a:cs typeface="Arial"/>
                <a:sym typeface="Arial"/>
              </a:rPr>
              <a:t>Social copy </a:t>
            </a:r>
            <a:r>
              <a:rPr kumimoji="0" lang="en-GB" sz="1200" b="0" i="0" u="none" strike="noStrike" kern="0" cap="none" spc="0" normalizeH="0" baseline="0" noProof="0" dirty="0">
                <a:ln>
                  <a:noFill/>
                </a:ln>
                <a:solidFill>
                  <a:srgbClr val="161616"/>
                </a:solidFill>
                <a:effectLst/>
                <a:uLnTx/>
                <a:uFillTx/>
                <a:latin typeface="Roboto Condensed" panose="020B0604020202020204" charset="0"/>
                <a:ea typeface="Roboto Condensed" panose="020B0604020202020204" charset="0"/>
                <a:cs typeface="Arial"/>
                <a:sym typeface="Arial"/>
              </a:rPr>
              <a:t>– social posts and assets you can share on your social feeds to inspire </a:t>
            </a:r>
            <a:endParaRPr lang="en-GB" sz="1200" dirty="0">
              <a:solidFill>
                <a:schemeClr val="tx1"/>
              </a:solidFill>
              <a:latin typeface="Roboto Condensed" panose="020B0604020202020204" charset="0"/>
              <a:ea typeface="Roboto Condensed" panose="020B0604020202020204" charset="0"/>
            </a:endParaRPr>
          </a:p>
          <a:p>
            <a:pPr marL="355600" indent="-241300">
              <a:lnSpc>
                <a:spcPct val="130000"/>
              </a:lnSpc>
              <a:buClr>
                <a:schemeClr val="tx1"/>
              </a:buClr>
              <a:buFont typeface="Wingdings" panose="05000000000000000000" pitchFamily="2" charset="2"/>
              <a:buChar char="ü"/>
            </a:pPr>
            <a:r>
              <a:rPr lang="en-GB" sz="1200" b="1" dirty="0">
                <a:solidFill>
                  <a:schemeClr val="tx1"/>
                </a:solidFill>
                <a:latin typeface="Roboto Condensed" panose="020B0604020202020204" charset="0"/>
                <a:ea typeface="Roboto Condensed" panose="020B0604020202020204" charset="0"/>
              </a:rPr>
              <a:t>Signpost Return to Teaching on your website</a:t>
            </a:r>
            <a:r>
              <a:rPr lang="en-GB" sz="1200" dirty="0">
                <a:solidFill>
                  <a:schemeClr val="tx1"/>
                </a:solidFill>
                <a:latin typeface="Roboto Condensed" panose="020B0604020202020204" charset="0"/>
                <a:ea typeface="Roboto Condensed" panose="020B0604020202020204" charset="0"/>
              </a:rPr>
              <a:t>– where to download logos to host on your website</a:t>
            </a:r>
          </a:p>
          <a:p>
            <a:pPr marL="355600" indent="-241300">
              <a:lnSpc>
                <a:spcPct val="130000"/>
              </a:lnSpc>
              <a:buClr>
                <a:schemeClr val="tx1"/>
              </a:buClr>
              <a:buFont typeface="Wingdings" panose="05000000000000000000" pitchFamily="2" charset="2"/>
              <a:buChar char="ü"/>
            </a:pPr>
            <a:r>
              <a:rPr lang="en-GB" sz="1200" b="1" dirty="0">
                <a:solidFill>
                  <a:schemeClr val="tx1"/>
                </a:solidFill>
                <a:latin typeface="Roboto Condensed" panose="020B0604020202020204" charset="0"/>
                <a:ea typeface="Roboto Condensed" panose="020B0604020202020204" charset="0"/>
              </a:rPr>
              <a:t>Case studies – </a:t>
            </a:r>
            <a:r>
              <a:rPr lang="en-GB" sz="1200" dirty="0">
                <a:solidFill>
                  <a:schemeClr val="tx1"/>
                </a:solidFill>
                <a:latin typeface="Roboto Condensed" panose="020B0604020202020204" charset="0"/>
                <a:ea typeface="Roboto Condensed" panose="020B0604020202020204" charset="0"/>
              </a:rPr>
              <a:t>see what teachers are actually saying about being back in the classroom, the reasons they returned to teaching after taking time off, the barriers they overcame and why they think others should return to teaching</a:t>
            </a:r>
          </a:p>
          <a:p>
            <a:pPr marL="355600" indent="-241300">
              <a:lnSpc>
                <a:spcPct val="130000"/>
              </a:lnSpc>
              <a:buClr>
                <a:schemeClr val="tx1"/>
              </a:buClr>
              <a:buFont typeface="Wingdings" panose="05000000000000000000" pitchFamily="2" charset="2"/>
              <a:buChar char="ü"/>
            </a:pPr>
            <a:r>
              <a:rPr lang="en-GB" sz="1200" b="1" dirty="0">
                <a:solidFill>
                  <a:schemeClr val="tx1"/>
                </a:solidFill>
                <a:latin typeface="Roboto Condensed" panose="020B0604020202020204" charset="0"/>
                <a:ea typeface="Roboto Condensed" panose="020B0604020202020204" charset="0"/>
              </a:rPr>
              <a:t>Events</a:t>
            </a:r>
            <a:r>
              <a:rPr lang="en-GB" sz="1200" dirty="0">
                <a:solidFill>
                  <a:schemeClr val="tx1"/>
                </a:solidFill>
                <a:latin typeface="Roboto Condensed" panose="020B0604020202020204" charset="0"/>
                <a:ea typeface="Roboto Condensed" panose="020B0604020202020204" charset="0"/>
              </a:rPr>
              <a:t> – information about how you can request a DfE representative to attend one of your events</a:t>
            </a:r>
          </a:p>
          <a:p>
            <a:pPr marL="355600" indent="-241300">
              <a:lnSpc>
                <a:spcPct val="130000"/>
              </a:lnSpc>
              <a:buClr>
                <a:schemeClr val="tx1"/>
              </a:buClr>
              <a:buFont typeface="Wingdings" panose="05000000000000000000" pitchFamily="2" charset="2"/>
              <a:buChar char="ü"/>
            </a:pPr>
            <a:endParaRPr lang="en-GB" sz="1200" dirty="0">
              <a:solidFill>
                <a:srgbClr val="FF0000"/>
              </a:solidFill>
              <a:latin typeface="Roboto Condensed" panose="020B0604020202020204" charset="0"/>
              <a:ea typeface="Roboto Condensed" panose="020B0604020202020204" charset="0"/>
            </a:endParaRPr>
          </a:p>
        </p:txBody>
      </p:sp>
    </p:spTree>
    <p:extLst>
      <p:ext uri="{BB962C8B-B14F-4D97-AF65-F5344CB8AC3E}">
        <p14:creationId xmlns:p14="http://schemas.microsoft.com/office/powerpoint/2010/main" val="4006006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50" y="92979"/>
            <a:ext cx="8520600" cy="572700"/>
          </a:xfrm>
        </p:spPr>
        <p:txBody>
          <a:bodyPr/>
          <a:lstStyle/>
          <a:p>
            <a:pPr algn="ctr"/>
            <a:r>
              <a:rPr lang="en-GB" sz="3200" b="1" dirty="0">
                <a:latin typeface="Roboto Condensed" panose="020B0604020202020204" charset="0"/>
                <a:ea typeface="Roboto Condensed" panose="020B0604020202020204" charset="0"/>
              </a:rPr>
              <a:t>Newsletter/Web Copy</a:t>
            </a:r>
            <a:endParaRPr lang="en-GB" sz="3200" dirty="0"/>
          </a:p>
        </p:txBody>
      </p:sp>
      <p:sp>
        <p:nvSpPr>
          <p:cNvPr id="3" name="Rectangle 2">
            <a:extLst>
              <a:ext uri="{FF2B5EF4-FFF2-40B4-BE49-F238E27FC236}">
                <a16:creationId xmlns:a16="http://schemas.microsoft.com/office/drawing/2014/main" id="{3CD187EC-1C94-762B-8F9E-25415725214C}"/>
              </a:ext>
            </a:extLst>
          </p:cNvPr>
          <p:cNvSpPr/>
          <p:nvPr/>
        </p:nvSpPr>
        <p:spPr>
          <a:xfrm>
            <a:off x="7331676" y="4082079"/>
            <a:ext cx="1812324" cy="83215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6">
            <a:extLst>
              <a:ext uri="{FF2B5EF4-FFF2-40B4-BE49-F238E27FC236}">
                <a16:creationId xmlns:a16="http://schemas.microsoft.com/office/drawing/2014/main" id="{69EA2EF2-8DCE-DB4C-3431-7A3AAC0435D1}"/>
              </a:ext>
            </a:extLst>
          </p:cNvPr>
          <p:cNvSpPr>
            <a:spLocks noGrp="1"/>
          </p:cNvSpPr>
          <p:nvPr>
            <p:ph type="body" idx="1"/>
          </p:nvPr>
        </p:nvSpPr>
        <p:spPr>
          <a:xfrm>
            <a:off x="1000125" y="1010320"/>
            <a:ext cx="7780740" cy="4133180"/>
          </a:xfrm>
        </p:spPr>
        <p:txBody>
          <a:bodyPr/>
          <a:lstStyle/>
          <a:p>
            <a:pPr marL="114300" indent="0">
              <a:buNone/>
            </a:pPr>
            <a:r>
              <a:rPr lang="en-GB" sz="1100" dirty="0">
                <a:latin typeface="Roboto Condensed" panose="02000000000000000000" pitchFamily="2" charset="0"/>
                <a:ea typeface="Roboto Condensed" panose="02000000000000000000" pitchFamily="2" charset="0"/>
                <a:cs typeface="Roboto Condensed" panose="02000000000000000000" pitchFamily="2" charset="0"/>
              </a:rPr>
              <a:t>This is copy you can include in your </a:t>
            </a:r>
            <a:r>
              <a:rPr lang="en-GB" sz="11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newsletter or Intranet or on </a:t>
            </a:r>
            <a:r>
              <a:rPr lang="en-GB" sz="1100" dirty="0">
                <a:latin typeface="Roboto Condensed" panose="02000000000000000000" pitchFamily="2" charset="0"/>
                <a:ea typeface="Roboto Condensed" panose="02000000000000000000" pitchFamily="2" charset="0"/>
                <a:cs typeface="Roboto Condensed" panose="02000000000000000000" pitchFamily="2" charset="0"/>
              </a:rPr>
              <a:t>your website to help inspire former teachers to return to the classroom and explain the support on offer for those looking to return.</a:t>
            </a:r>
          </a:p>
          <a:p>
            <a:pPr marL="114300" indent="0">
              <a:buNone/>
            </a:pPr>
            <a:endParaRPr lang="en-GB" sz="1100" b="1" dirty="0">
              <a:latin typeface="Roboto Condensed" panose="02000000000000000000" pitchFamily="2" charset="0"/>
              <a:ea typeface="Roboto Condensed" panose="02000000000000000000" pitchFamily="2" charset="0"/>
              <a:cs typeface="Roboto Condensed" panose="02000000000000000000" pitchFamily="2" charset="0"/>
            </a:endParaRPr>
          </a:p>
          <a:p>
            <a:pPr marL="114300" indent="0">
              <a:buNone/>
            </a:pPr>
            <a:endParaRPr lang="en-GB" sz="1100" b="1" dirty="0">
              <a:latin typeface="Roboto Condensed" panose="02000000000000000000" pitchFamily="2" charset="0"/>
              <a:ea typeface="Roboto Condensed" panose="02000000000000000000" pitchFamily="2" charset="0"/>
              <a:cs typeface="Roboto Condensed" panose="02000000000000000000" pitchFamily="2" charset="0"/>
            </a:endParaRPr>
          </a:p>
          <a:p>
            <a:pPr marL="114300" indent="0">
              <a:buNone/>
            </a:pPr>
            <a:r>
              <a:rPr lang="en-GB" sz="1200" b="1" dirty="0">
                <a:latin typeface="Roboto Condensed" panose="02000000000000000000" pitchFamily="2" charset="0"/>
                <a:ea typeface="Roboto Condensed" panose="02000000000000000000" pitchFamily="2" charset="0"/>
                <a:cs typeface="Roboto Condensed" panose="02000000000000000000" pitchFamily="2" charset="0"/>
              </a:rPr>
              <a:t>Are you a former teacher considering a return to the classroom? </a:t>
            </a:r>
            <a:endParaRPr lang="en-GB" sz="1200" dirty="0">
              <a:latin typeface="Roboto Condensed" panose="02000000000000000000" pitchFamily="2" charset="0"/>
              <a:ea typeface="Roboto Condensed" panose="02000000000000000000" pitchFamily="2" charset="0"/>
              <a:cs typeface="Roboto Condensed" panose="02000000000000000000" pitchFamily="2" charset="0"/>
            </a:endParaRPr>
          </a:p>
          <a:p>
            <a:pPr marL="114300" indent="0">
              <a:buNone/>
            </a:pPr>
            <a:r>
              <a:rPr lang="en-GB" sz="1200" dirty="0">
                <a:latin typeface="Roboto Condensed" panose="02000000000000000000" pitchFamily="2" charset="0"/>
                <a:ea typeface="Roboto Condensed" panose="02000000000000000000" pitchFamily="2" charset="0"/>
                <a:cs typeface="Roboto Condensed" panose="02000000000000000000" pitchFamily="2" charset="0"/>
              </a:rPr>
              <a:t>Returning to teaching might be easier than you think. Thousands of teachers are returning to the classroom every year after taking time away from the profession. The experience and perspective gained from a career break can enrich your skills which you can share back in the classroom.</a:t>
            </a:r>
          </a:p>
          <a:p>
            <a:endParaRPr lang="en-GB" sz="1200" dirty="0">
              <a:latin typeface="Roboto Condensed" panose="02000000000000000000" pitchFamily="2" charset="0"/>
              <a:ea typeface="Roboto Condensed" panose="02000000000000000000" pitchFamily="2" charset="0"/>
              <a:cs typeface="Roboto Condensed" panose="02000000000000000000" pitchFamily="2" charset="0"/>
            </a:endParaRPr>
          </a:p>
          <a:p>
            <a:pPr marL="114300" indent="0">
              <a:buNone/>
            </a:pPr>
            <a:r>
              <a:rPr lang="en-GB" sz="1200" dirty="0">
                <a:latin typeface="Roboto Condensed" panose="02000000000000000000" pitchFamily="2" charset="0"/>
                <a:ea typeface="Roboto Condensed" panose="02000000000000000000" pitchFamily="2" charset="0"/>
                <a:cs typeface="Roboto Condensed" panose="02000000000000000000" pitchFamily="2" charset="0"/>
              </a:rPr>
              <a:t>If you’re a qualified teacher looking to return to the profession in a state school in England, support is available to help you find the right role and the right school for you.</a:t>
            </a:r>
            <a:r>
              <a:rPr lang="en-GB" sz="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en-GB" sz="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The return to teaching webpage contains useful information, including a step-by-step guide to returning. </a:t>
            </a:r>
            <a:r>
              <a:rPr lang="en-GB" sz="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en-GB" sz="1200" dirty="0">
                <a:latin typeface="Roboto Condensed" panose="02000000000000000000" pitchFamily="2" charset="0"/>
                <a:ea typeface="Roboto Condensed" panose="02000000000000000000" pitchFamily="2" charset="0"/>
                <a:cs typeface="Roboto Condensed" panose="02000000000000000000" pitchFamily="2" charset="0"/>
              </a:rPr>
              <a:t>A return to teaching adviser can provide free one-to-one personal support to help you choose a path that suits your skills, ambition and situation – including working flexibly. You can also refer to </a:t>
            </a:r>
            <a:r>
              <a:rPr lang="en-GB" sz="1200" dirty="0">
                <a:latin typeface="Roboto Condensed" panose="02000000000000000000" pitchFamily="2" charset="0"/>
                <a:ea typeface="Roboto Condensed" panose="02000000000000000000" pitchFamily="2" charset="0"/>
                <a:cs typeface="Roboto Condensed" panose="02000000000000000000" pitchFamily="2" charset="0"/>
                <a:hlinkClick r:id="rId3"/>
              </a:rPr>
              <a:t>Capita’s Flexible Working Programme to help with this.</a:t>
            </a:r>
            <a:endParaRPr lang="en-GB" sz="1200" dirty="0">
              <a:latin typeface="Roboto Condensed" panose="02000000000000000000" pitchFamily="2" charset="0"/>
              <a:ea typeface="Roboto Condensed" panose="02000000000000000000" pitchFamily="2" charset="0"/>
              <a:cs typeface="Roboto Condensed" panose="02000000000000000000" pitchFamily="2" charset="0"/>
            </a:endParaRPr>
          </a:p>
          <a:p>
            <a:pPr marL="114300" indent="0">
              <a:buNone/>
            </a:pPr>
            <a:endParaRPr lang="en-GB" sz="1200" dirty="0">
              <a:latin typeface="Roboto Condensed" panose="02000000000000000000" pitchFamily="2" charset="0"/>
              <a:ea typeface="Roboto Condensed" panose="02000000000000000000" pitchFamily="2" charset="0"/>
              <a:cs typeface="Roboto Condensed" panose="02000000000000000000" pitchFamily="2" charset="0"/>
            </a:endParaRPr>
          </a:p>
          <a:p>
            <a:pPr marL="114300" indent="0">
              <a:buNone/>
            </a:pPr>
            <a:r>
              <a:rPr lang="en-GB" sz="1200" dirty="0">
                <a:latin typeface="Roboto Condensed" panose="02000000000000000000" pitchFamily="2" charset="0"/>
                <a:ea typeface="Roboto Condensed" panose="02000000000000000000" pitchFamily="2" charset="0"/>
                <a:cs typeface="Roboto Condensed" panose="02000000000000000000" pitchFamily="2" charset="0"/>
              </a:rPr>
              <a:t>Advisers can support you with navigating the whole return to teaching process from preparing for job applications to lesson planning. A return to teaching adviser can also signpost you to courses that will help refresh your teaching skills. This means you can go to interviews with the confidence to teach your subject. </a:t>
            </a:r>
          </a:p>
          <a:p>
            <a:pPr marL="114300" indent="0">
              <a:buNone/>
            </a:pPr>
            <a:endParaRPr lang="en-GB" sz="1200" dirty="0">
              <a:latin typeface="Roboto Condensed" panose="02000000000000000000" pitchFamily="2" charset="0"/>
              <a:ea typeface="Roboto Condensed" panose="02000000000000000000" pitchFamily="2" charset="0"/>
              <a:cs typeface="Roboto Condensed" panose="02000000000000000000" pitchFamily="2" charset="0"/>
            </a:endParaRPr>
          </a:p>
          <a:p>
            <a:pPr marL="114300" indent="0">
              <a:buNone/>
            </a:pPr>
            <a:r>
              <a:rPr lang="en-GB" sz="1200" dirty="0">
                <a:latin typeface="Roboto Condensed" panose="02000000000000000000" pitchFamily="2" charset="0"/>
                <a:ea typeface="Roboto Condensed" panose="02000000000000000000" pitchFamily="2" charset="0"/>
                <a:cs typeface="Roboto Condensed" panose="02000000000000000000" pitchFamily="2" charset="0"/>
              </a:rPr>
              <a:t>Teaching is a career that changes lives. Discover the best way of returning for you so you can start inspiring children in the classroom again. Find out how you can </a:t>
            </a:r>
            <a:r>
              <a:rPr lang="en-GB" sz="1200" b="1" dirty="0">
                <a:latin typeface="Roboto Condensed" panose="02000000000000000000" pitchFamily="2" charset="0"/>
                <a:ea typeface="Roboto Condensed" panose="02000000000000000000" pitchFamily="2" charset="0"/>
                <a:cs typeface="Roboto Condensed" panose="02000000000000000000" pitchFamily="2" charset="0"/>
                <a:hlinkClick r:id="rId4"/>
              </a:rPr>
              <a:t>return to teaching</a:t>
            </a:r>
            <a:r>
              <a:rPr lang="en-GB" sz="1200" dirty="0">
                <a:latin typeface="Roboto Condensed" panose="02000000000000000000" pitchFamily="2" charset="0"/>
                <a:ea typeface="Roboto Condensed" panose="02000000000000000000" pitchFamily="2" charset="0"/>
                <a:cs typeface="Roboto Condensed" panose="02000000000000000000" pitchFamily="2" charset="0"/>
              </a:rPr>
              <a:t>. And when you’re ready, you can search for a job on </a:t>
            </a:r>
            <a:r>
              <a:rPr lang="en-GB" sz="1200" b="1" dirty="0">
                <a:latin typeface="Roboto Condensed" panose="02000000000000000000" pitchFamily="2" charset="0"/>
                <a:ea typeface="Roboto Condensed" panose="02000000000000000000" pitchFamily="2" charset="0"/>
                <a:cs typeface="Roboto Condensed" panose="02000000000000000000" pitchFamily="2" charset="0"/>
                <a:hlinkClick r:id="rId5"/>
              </a:rPr>
              <a:t>Teaching Vacancies</a:t>
            </a:r>
            <a:r>
              <a:rPr lang="en-GB" sz="1200" dirty="0">
                <a:latin typeface="Roboto Condensed" panose="02000000000000000000" pitchFamily="2" charset="0"/>
                <a:ea typeface="Roboto Condensed" panose="02000000000000000000" pitchFamily="2" charset="0"/>
                <a:cs typeface="Roboto Condensed" panose="02000000000000000000" pitchFamily="2" charset="0"/>
              </a:rPr>
              <a:t>. </a:t>
            </a:r>
          </a:p>
          <a:p>
            <a:endParaRPr lang="en-GB" dirty="0"/>
          </a:p>
        </p:txBody>
      </p:sp>
      <p:sp>
        <p:nvSpPr>
          <p:cNvPr id="9" name="Rectangle 8">
            <a:extLst>
              <a:ext uri="{FF2B5EF4-FFF2-40B4-BE49-F238E27FC236}">
                <a16:creationId xmlns:a16="http://schemas.microsoft.com/office/drawing/2014/main" id="{0DEAC881-61C5-B60C-B77D-C646FDA1E6AE}"/>
              </a:ext>
            </a:extLst>
          </p:cNvPr>
          <p:cNvSpPr/>
          <p:nvPr/>
        </p:nvSpPr>
        <p:spPr>
          <a:xfrm>
            <a:off x="1100138" y="1713345"/>
            <a:ext cx="7608093" cy="3337176"/>
          </a:xfrm>
          <a:prstGeom prst="rect">
            <a:avLst/>
          </a:prstGeom>
          <a:noFill/>
          <a:ln>
            <a:solidFill>
              <a:srgbClr val="FBBB2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85107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331676" y="4028770"/>
            <a:ext cx="1812324" cy="84620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92801" y="71147"/>
            <a:ext cx="8603700" cy="423081"/>
          </a:xfrm>
        </p:spPr>
        <p:txBody>
          <a:bodyPr anchor="ctr"/>
          <a:lstStyle/>
          <a:p>
            <a:pPr algn="ctr"/>
            <a:r>
              <a:rPr lang="en-GB" sz="1800" b="1" dirty="0">
                <a:latin typeface="Roboto Condensed" panose="020B0604020202020204" charset="0"/>
                <a:ea typeface="Roboto Condensed" panose="020B0604020202020204" charset="0"/>
              </a:rPr>
              <a:t>Social copy – aimed at job seeking former teachers looking to return to teaching</a:t>
            </a:r>
            <a:endParaRPr lang="en-GB" sz="1800" dirty="0"/>
          </a:p>
        </p:txBody>
      </p:sp>
      <p:graphicFrame>
        <p:nvGraphicFramePr>
          <p:cNvPr id="4" name="Table 3"/>
          <p:cNvGraphicFramePr>
            <a:graphicFrameLocks noGrp="1"/>
          </p:cNvGraphicFramePr>
          <p:nvPr>
            <p:extLst>
              <p:ext uri="{D42A27DB-BD31-4B8C-83A1-F6EECF244321}">
                <p14:modId xmlns:p14="http://schemas.microsoft.com/office/powerpoint/2010/main" val="1696962533"/>
              </p:ext>
            </p:extLst>
          </p:nvPr>
        </p:nvGraphicFramePr>
        <p:xfrm>
          <a:off x="1214651" y="584025"/>
          <a:ext cx="7560000" cy="4165079"/>
        </p:xfrm>
        <a:graphic>
          <a:graphicData uri="http://schemas.openxmlformats.org/drawingml/2006/table">
            <a:tbl>
              <a:tblPr firstRow="1" firstCol="1" bandRow="1">
                <a:tableStyleId>{5C22544A-7EE6-4342-B048-85BDC9FD1C3A}</a:tableStyleId>
              </a:tblPr>
              <a:tblGrid>
                <a:gridCol w="5489041">
                  <a:extLst>
                    <a:ext uri="{9D8B030D-6E8A-4147-A177-3AD203B41FA5}">
                      <a16:colId xmlns:a16="http://schemas.microsoft.com/office/drawing/2014/main" val="20000"/>
                    </a:ext>
                  </a:extLst>
                </a:gridCol>
                <a:gridCol w="2070959">
                  <a:extLst>
                    <a:ext uri="{9D8B030D-6E8A-4147-A177-3AD203B41FA5}">
                      <a16:colId xmlns:a16="http://schemas.microsoft.com/office/drawing/2014/main" val="20001"/>
                    </a:ext>
                  </a:extLst>
                </a:gridCol>
              </a:tblGrid>
              <a:tr h="190803">
                <a:tc>
                  <a:txBody>
                    <a:bodyPr/>
                    <a:lstStyle/>
                    <a:p>
                      <a:pPr marL="21590" algn="ctr">
                        <a:lnSpc>
                          <a:spcPct val="120000"/>
                        </a:lnSpc>
                        <a:spcBef>
                          <a:spcPts val="100"/>
                        </a:spcBef>
                        <a:spcAft>
                          <a:spcPts val="100"/>
                        </a:spcAft>
                      </a:pPr>
                      <a:r>
                        <a:rPr lang="en-GB" sz="1050" dirty="0">
                          <a:solidFill>
                            <a:schemeClr val="tx1"/>
                          </a:solidFill>
                          <a:effectLst/>
                          <a:latin typeface="Roboto Condensed" panose="020B0604020202020204" charset="0"/>
                          <a:ea typeface="Roboto Condensed" panose="020B0604020202020204" charset="0"/>
                        </a:rPr>
                        <a:t>Copy</a:t>
                      </a: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r>
                        <a:rPr lang="en-GB" sz="1050" dirty="0">
                          <a:solidFill>
                            <a:schemeClr val="tx1"/>
                          </a:solidFill>
                          <a:effectLst/>
                          <a:latin typeface="Roboto Condensed" panose="020B0604020202020204" charset="0"/>
                          <a:ea typeface="Roboto Condensed" panose="020B0604020202020204" charset="0"/>
                        </a:rPr>
                        <a:t>Image</a:t>
                      </a: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0"/>
                  </a:ext>
                </a:extLst>
              </a:tr>
              <a:tr h="969299">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Are you a former teacher ready to return to teaching? </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Free support is available from @educationgovuk on everything from the application process to finding the right role</a:t>
                      </a:r>
                      <a:r>
                        <a:rPr lang="en-GB" sz="1200" b="0" i="0" u="none" strike="noStrike" cap="none"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sym typeface="Arial"/>
                        </a:rPr>
                        <a:t>, right school and right working pattern for you. Visit: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882218077"/>
                  </a:ext>
                </a:extLst>
              </a:tr>
              <a:tr h="833317">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With different flexible working opportunities available, getting back into teaching has never been easier. Return to the classroom in a way that works for you. </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To find out more, visit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969299">
                <a:tc>
                  <a:txBody>
                    <a:bodyPr/>
                    <a:lstStyle/>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Returning to teaching might be easier than you think. </a:t>
                      </a: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Free and ongoing one-to-one support from a return to teaching adviser can help you choose a path that suits skills ambition and situation – including flexible working. To sign up visit: </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hlinkClick r:id="rId3"/>
                        </a:rPr>
                        <a:t>https://teaching-vacancies.service.gov.uk/jobseeker-guides/return-to-teaching-in-england/return-to-teaching</a:t>
                      </a:r>
                      <a:r>
                        <a:rPr lang="en-GB" sz="1200" b="0" i="0" u="sng" strike="noStrike" cap="none"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sym typeface="Arial"/>
                        </a:rPr>
                        <a:t> </a:t>
                      </a:r>
                      <a:r>
                        <a:rPr lang="en-GB" sz="1200" b="0" i="0" u="none" strike="noStrike" cap="none" dirty="0">
                          <a:solidFill>
                            <a:schemeClr val="tx1"/>
                          </a:solidFill>
                          <a:latin typeface="Roboto Condensed" panose="020B0604020202020204" charset="0"/>
                          <a:ea typeface="Roboto Condensed" panose="020B0604020202020204" charset="0"/>
                          <a:cs typeface="+mn-cs"/>
                          <a:sym typeface="Arial"/>
                        </a:rPr>
                        <a:t>#ReturntoTeaching</a:t>
                      </a: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p>
                      <a:pPr marL="21590" marR="0" lvl="0" indent="0" algn="l" defTabSz="914400" rtl="0" eaLnBrk="1" fontAlgn="auto" latinLnBrk="0" hangingPunct="1">
                        <a:lnSpc>
                          <a:spcPct val="120000"/>
                        </a:lnSpc>
                        <a:spcBef>
                          <a:spcPts val="100"/>
                        </a:spcBef>
                        <a:spcAft>
                          <a:spcPts val="100"/>
                        </a:spcAft>
                        <a:buClr>
                          <a:srgbClr val="000000"/>
                        </a:buClr>
                        <a:buSzTx/>
                        <a:buFont typeface="Arial"/>
                        <a:buNone/>
                        <a:tabLst/>
                        <a:defRPr/>
                      </a:pPr>
                      <a:endParaRPr lang="en-GB" sz="1050" b="0" i="0" u="none" strike="noStrike" cap="none" dirty="0">
                        <a:solidFill>
                          <a:schemeClr val="tx1"/>
                        </a:solidFill>
                        <a:latin typeface="Roboto Condensed" panose="020B0604020202020204" charset="0"/>
                        <a:ea typeface="Roboto Condensed" panose="020B0604020202020204" charset="0"/>
                        <a:cs typeface="+mn-cs"/>
                        <a:sym typeface="Arial"/>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lnSpc>
                          <a:spcPct val="120000"/>
                        </a:lnSpc>
                        <a:spcBef>
                          <a:spcPts val="100"/>
                        </a:spcBef>
                        <a:spcAft>
                          <a:spcPts val="100"/>
                        </a:spcAft>
                      </a:pPr>
                      <a:endParaRPr lang="en-GB" sz="1050" dirty="0">
                        <a:solidFill>
                          <a:schemeClr val="tx1"/>
                        </a:solidFill>
                        <a:effectLst/>
                        <a:latin typeface="Roboto Condensed" panose="020B0604020202020204" charset="0"/>
                        <a:ea typeface="Roboto Condensed" panose="020B0604020202020204" charset="0"/>
                        <a:cs typeface="Times New Roman"/>
                      </a:endParaRPr>
                    </a:p>
                  </a:txBody>
                  <a:tcPr marL="50464" marR="5046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3"/>
                  </a:ext>
                </a:extLst>
              </a:tr>
            </a:tbl>
          </a:graphicData>
        </a:graphic>
      </p:graphicFrame>
      <p:sp>
        <p:nvSpPr>
          <p:cNvPr id="9" name="Rectangle 8"/>
          <p:cNvSpPr/>
          <p:nvPr/>
        </p:nvSpPr>
        <p:spPr>
          <a:xfrm>
            <a:off x="6515100" y="4807752"/>
            <a:ext cx="2506980" cy="279948"/>
          </a:xfrm>
          <a:prstGeom prst="rect">
            <a:avLst/>
          </a:prstGeom>
          <a:noFill/>
        </p:spPr>
        <p:txBody>
          <a:bodyPr wrap="square">
            <a:spAutoFit/>
          </a:bodyPr>
          <a:lstStyle/>
          <a:p>
            <a:pPr marL="114300" indent="0" algn="r">
              <a:lnSpc>
                <a:spcPct val="120000"/>
              </a:lnSpc>
              <a:spcBef>
                <a:spcPts val="100"/>
              </a:spcBef>
              <a:spcAft>
                <a:spcPts val="100"/>
              </a:spcAft>
              <a:buNone/>
            </a:pPr>
            <a:r>
              <a:rPr lang="en-GB" sz="1100" dirty="0">
                <a:solidFill>
                  <a:schemeClr val="tx1"/>
                </a:solidFill>
                <a:latin typeface="Roboto Condensed" panose="020B0604020202020204" charset="0"/>
                <a:ea typeface="Roboto Condensed" panose="020B0604020202020204" charset="0"/>
              </a:rPr>
              <a:t>Download the images/animations </a:t>
            </a:r>
            <a:r>
              <a:rPr lang="en-GB" sz="1100" dirty="0">
                <a:solidFill>
                  <a:srgbClr val="FF0000"/>
                </a:solidFill>
                <a:latin typeface="Roboto Condensed" panose="020B0604020202020204" charset="0"/>
                <a:ea typeface="Roboto Condensed" panose="020B0604020202020204" charset="0"/>
                <a:hlinkClick r:id="rId4"/>
              </a:rPr>
              <a:t>here</a:t>
            </a:r>
            <a:endParaRPr lang="en-GB" sz="1100" dirty="0">
              <a:solidFill>
                <a:srgbClr val="FF0000"/>
              </a:solidFill>
              <a:latin typeface="Roboto Condensed" panose="020B0604020202020204" charset="0"/>
              <a:ea typeface="Roboto Condensed" panose="020B0604020202020204" charset="0"/>
            </a:endParaRPr>
          </a:p>
        </p:txBody>
      </p:sp>
      <p:pic>
        <p:nvPicPr>
          <p:cNvPr id="8" name="Picture 7">
            <a:extLst>
              <a:ext uri="{FF2B5EF4-FFF2-40B4-BE49-F238E27FC236}">
                <a16:creationId xmlns:a16="http://schemas.microsoft.com/office/drawing/2014/main" id="{981C58B2-5D7E-A751-4AE7-9AB0ABEC87BE}"/>
              </a:ext>
            </a:extLst>
          </p:cNvPr>
          <p:cNvPicPr>
            <a:picLocks noChangeAspect="1"/>
          </p:cNvPicPr>
          <p:nvPr/>
        </p:nvPicPr>
        <p:blipFill>
          <a:blip r:embed="rId5"/>
          <a:stretch>
            <a:fillRect/>
          </a:stretch>
        </p:blipFill>
        <p:spPr>
          <a:xfrm>
            <a:off x="7072762" y="807333"/>
            <a:ext cx="1311200" cy="1311200"/>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A9DE5D48-3E52-CE0B-0BF9-70B56D9D0D45}"/>
              </a:ext>
            </a:extLst>
          </p:cNvPr>
          <p:cNvPicPr>
            <a:picLocks noChangeAspect="1"/>
          </p:cNvPicPr>
          <p:nvPr/>
        </p:nvPicPr>
        <p:blipFill>
          <a:blip r:embed="rId6"/>
          <a:stretch>
            <a:fillRect/>
          </a:stretch>
        </p:blipFill>
        <p:spPr>
          <a:xfrm>
            <a:off x="7072761" y="3494213"/>
            <a:ext cx="1311199" cy="1311199"/>
          </a:xfrm>
          <a:prstGeom prst="rect">
            <a:avLst/>
          </a:prstGeom>
        </p:spPr>
      </p:pic>
      <p:pic>
        <p:nvPicPr>
          <p:cNvPr id="6" name="Picture 5" descr="A person smiling for a picture&#10;&#10;Description automatically generated">
            <a:extLst>
              <a:ext uri="{FF2B5EF4-FFF2-40B4-BE49-F238E27FC236}">
                <a16:creationId xmlns:a16="http://schemas.microsoft.com/office/drawing/2014/main" id="{A353CE85-070D-7A93-0798-883849A4E83C}"/>
              </a:ext>
            </a:extLst>
          </p:cNvPr>
          <p:cNvPicPr>
            <a:picLocks noChangeAspect="1"/>
          </p:cNvPicPr>
          <p:nvPr/>
        </p:nvPicPr>
        <p:blipFill>
          <a:blip r:embed="rId7"/>
          <a:stretch>
            <a:fillRect/>
          </a:stretch>
        </p:blipFill>
        <p:spPr>
          <a:xfrm>
            <a:off x="7072760" y="2151943"/>
            <a:ext cx="1311199" cy="1311199"/>
          </a:xfrm>
          <a:prstGeom prst="rect">
            <a:avLst/>
          </a:prstGeom>
        </p:spPr>
      </p:pic>
    </p:spTree>
    <p:extLst>
      <p:ext uri="{BB962C8B-B14F-4D97-AF65-F5344CB8AC3E}">
        <p14:creationId xmlns:p14="http://schemas.microsoft.com/office/powerpoint/2010/main" val="287542255"/>
      </p:ext>
    </p:extLst>
  </p:cSld>
  <p:clrMapOvr>
    <a:masterClrMapping/>
  </p:clrMapOvr>
</p:sld>
</file>

<file path=ppt/theme/theme1.xml><?xml version="1.0" encoding="utf-8"?>
<a:theme xmlns:a="http://schemas.openxmlformats.org/drawingml/2006/main" name="Default Theme">
  <a:themeElements>
    <a:clrScheme name="Custom 1">
      <a:dk1>
        <a:srgbClr val="161616"/>
      </a:dk1>
      <a:lt1>
        <a:srgbClr val="FFFFFF"/>
      </a:lt1>
      <a:dk2>
        <a:srgbClr val="535353"/>
      </a:dk2>
      <a:lt2>
        <a:srgbClr val="535353"/>
      </a:lt2>
      <a:accent1>
        <a:srgbClr val="F07F38"/>
      </a:accent1>
      <a:accent2>
        <a:srgbClr val="F07F38"/>
      </a:accent2>
      <a:accent3>
        <a:srgbClr val="F07F38"/>
      </a:accent3>
      <a:accent4>
        <a:srgbClr val="F07F38"/>
      </a:accent4>
      <a:accent5>
        <a:srgbClr val="009A65"/>
      </a:accent5>
      <a:accent6>
        <a:srgbClr val="00AB92"/>
      </a:accent6>
      <a:hlink>
        <a:srgbClr val="2881BE"/>
      </a:hlink>
      <a:folHlink>
        <a:srgbClr val="FBBB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Theme">
  <a:themeElements>
    <a:clrScheme name="Custom 4">
      <a:dk1>
        <a:srgbClr val="161616"/>
      </a:dk1>
      <a:lt1>
        <a:srgbClr val="FFFFFF"/>
      </a:lt1>
      <a:dk2>
        <a:srgbClr val="535353"/>
      </a:dk2>
      <a:lt2>
        <a:srgbClr val="535353"/>
      </a:lt2>
      <a:accent1>
        <a:srgbClr val="F07F38"/>
      </a:accent1>
      <a:accent2>
        <a:srgbClr val="F07F38"/>
      </a:accent2>
      <a:accent3>
        <a:srgbClr val="F07F38"/>
      </a:accent3>
      <a:accent4>
        <a:srgbClr val="F07F38"/>
      </a:accent4>
      <a:accent5>
        <a:srgbClr val="009A65"/>
      </a:accent5>
      <a:accent6>
        <a:srgbClr val="8968AA"/>
      </a:accent6>
      <a:hlink>
        <a:srgbClr val="2881BE"/>
      </a:hlink>
      <a:folHlink>
        <a:srgbClr val="FBBB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E6BFE126728349B397A7AF7E11F539" ma:contentTypeVersion="12" ma:contentTypeDescription="Create a new document." ma:contentTypeScope="" ma:versionID="199c2f770d369b626726e64dc4f9442d">
  <xsd:schema xmlns:xsd="http://www.w3.org/2001/XMLSchema" xmlns:xs="http://www.w3.org/2001/XMLSchema" xmlns:p="http://schemas.microsoft.com/office/2006/metadata/properties" xmlns:ns2="928aea1f-8591-4a7e-a1e4-b6b9277c9251" xmlns:ns3="31daa7df-9fcf-4ff2-86f2-d5d035e59768" targetNamespace="http://schemas.microsoft.com/office/2006/metadata/properties" ma:root="true" ma:fieldsID="e7cd8827145e3931e17cacf35918cacb" ns2:_="" ns3:_="">
    <xsd:import namespace="928aea1f-8591-4a7e-a1e4-b6b9277c9251"/>
    <xsd:import namespace="31daa7df-9fcf-4ff2-86f2-d5d035e5976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8aea1f-8591-4a7e-a1e4-b6b9277c92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8d214b-206e-403d-be94-d238ae2360d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daa7df-9fcf-4ff2-86f2-d5d035e5976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c373d0a-ecb4-4131-8300-54fdb684e0d7}" ma:internalName="TaxCatchAll" ma:showField="CatchAllData" ma:web="31daa7df-9fcf-4ff2-86f2-d5d035e597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28aea1f-8591-4a7e-a1e4-b6b9277c9251">
      <Terms xmlns="http://schemas.microsoft.com/office/infopath/2007/PartnerControls"/>
    </lcf76f155ced4ddcb4097134ff3c332f>
    <TaxCatchAll xmlns="31daa7df-9fcf-4ff2-86f2-d5d035e59768" xsi:nil="true"/>
  </documentManagement>
</p:properties>
</file>

<file path=customXml/itemProps1.xml><?xml version="1.0" encoding="utf-8"?>
<ds:datastoreItem xmlns:ds="http://schemas.openxmlformats.org/officeDocument/2006/customXml" ds:itemID="{EFFFE884-E1B9-48DA-969F-99BE02211DA1}">
  <ds:schemaRefs>
    <ds:schemaRef ds:uri="http://schemas.microsoft.com/sharepoint/v3/contenttype/forms"/>
  </ds:schemaRefs>
</ds:datastoreItem>
</file>

<file path=customXml/itemProps2.xml><?xml version="1.0" encoding="utf-8"?>
<ds:datastoreItem xmlns:ds="http://schemas.openxmlformats.org/officeDocument/2006/customXml" ds:itemID="{668BD7C5-4390-484E-9927-0C197CFE3C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8aea1f-8591-4a7e-a1e4-b6b9277c9251"/>
    <ds:schemaRef ds:uri="31daa7df-9fcf-4ff2-86f2-d5d035e59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E9FB32-D1A9-41C6-AAD7-BE620DABE456}">
  <ds:schemaRefs>
    <ds:schemaRef ds:uri="http://purl.org/dc/terms/"/>
    <ds:schemaRef ds:uri="http://schemas.openxmlformats.org/package/2006/metadata/core-properties"/>
    <ds:schemaRef ds:uri="http://purl.org/dc/dcmitype/"/>
    <ds:schemaRef ds:uri="31daa7df-9fcf-4ff2-86f2-d5d035e59768"/>
    <ds:schemaRef ds:uri="http://www.w3.org/XML/1998/namespace"/>
    <ds:schemaRef ds:uri="http://purl.org/dc/elements/1.1/"/>
    <ds:schemaRef ds:uri="http://schemas.microsoft.com/office/2006/documentManagement/types"/>
    <ds:schemaRef ds:uri="http://schemas.microsoft.com/office/infopath/2007/PartnerControls"/>
    <ds:schemaRef ds:uri="928aea1f-8591-4a7e-a1e4-b6b9277c9251"/>
    <ds:schemaRef ds:uri="http://schemas.microsoft.com/office/2006/metadata/properties"/>
  </ds:schemaRefs>
</ds:datastoreItem>
</file>

<file path=docMetadata/LabelInfo.xml><?xml version="1.0" encoding="utf-8"?>
<clbl:labelList xmlns:clbl="http://schemas.microsoft.com/office/2020/mipLabelMetadata">
  <clbl:label id="{400a1851-52d8-4a80-a9bf-407b373af685}" enabled="0" method="" siteId="{400a1851-52d8-4a80-a9bf-407b373af685}" removed="1"/>
</clbl:labelList>
</file>

<file path=docProps/app.xml><?xml version="1.0" encoding="utf-8"?>
<Properties xmlns="http://schemas.openxmlformats.org/officeDocument/2006/extended-properties" xmlns:vt="http://schemas.openxmlformats.org/officeDocument/2006/docPropsVTypes">
  <Template/>
  <TotalTime>0</TotalTime>
  <Words>1951</Words>
  <Application>Microsoft Office PowerPoint</Application>
  <PresentationFormat>On-screen Show (16:9)</PresentationFormat>
  <Paragraphs>108</Paragraphs>
  <Slides>16</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Helvetica Neue Light</vt:lpstr>
      <vt:lpstr>Calibri</vt:lpstr>
      <vt:lpstr>Roboto Condensed</vt:lpstr>
      <vt:lpstr>Roboto</vt:lpstr>
      <vt:lpstr>Wingdings</vt:lpstr>
      <vt:lpstr>Arial</vt:lpstr>
      <vt:lpstr>Helvetica Neue</vt:lpstr>
      <vt:lpstr>Default Theme</vt:lpstr>
      <vt:lpstr>1_Default Theme</vt:lpstr>
      <vt:lpstr>PowerPoint Presentation</vt:lpstr>
      <vt:lpstr>PowerPoint Presentation</vt:lpstr>
      <vt:lpstr>About the toolkit</vt:lpstr>
      <vt:lpstr>Why return to teaching? </vt:lpstr>
      <vt:lpstr>Support for returning teachers</vt:lpstr>
      <vt:lpstr>3 Things You Can Do To Support</vt:lpstr>
      <vt:lpstr>Content Package</vt:lpstr>
      <vt:lpstr>Newsletter/Web Copy</vt:lpstr>
      <vt:lpstr>Social copy – aimed at job seeking former teachers looking to return to teaching</vt:lpstr>
      <vt:lpstr>Social copy – aimed at teachers who are still thinking about returning</vt:lpstr>
      <vt:lpstr>Social copy – aimed at teachers who are still thinking about returning</vt:lpstr>
      <vt:lpstr>Signpost Return to Teaching on your website</vt:lpstr>
      <vt:lpstr>Creative Assets</vt:lpstr>
      <vt:lpstr>Social copy – aimed at job seeking former teachers looking to return to teaching</vt:lpstr>
      <vt:lpstr>Case studies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modified xsi:type="dcterms:W3CDTF">2025-07-07T16:37:14Z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y fmtid="{D5CDD505-2E9C-101B-9397-08002B2CF9AE}" pid="5" name="ContentTypeId">
    <vt:lpwstr>0x010100A1E6BFE126728349B397A7AF7E11F539</vt:lpwstr>
  </property>
  <property fmtid="{D5CDD505-2E9C-101B-9397-08002B2CF9AE}" pid="6" name="MediaServiceImageTags">
    <vt:lpwstr/>
  </property>
</Properties>
</file>